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2">
  <p:sldMasterIdLst>
    <p:sldMasterId id="2147483648" r:id="rId1"/>
  </p:sldMasterIdLst>
  <p:notesMasterIdLst>
    <p:notesMasterId r:id="rId28"/>
  </p:notesMasterIdLst>
  <p:sldIdLst>
    <p:sldId id="256" r:id="rId2"/>
    <p:sldId id="292" r:id="rId3"/>
    <p:sldId id="293" r:id="rId4"/>
    <p:sldId id="299" r:id="rId5"/>
    <p:sldId id="294" r:id="rId6"/>
    <p:sldId id="298" r:id="rId7"/>
    <p:sldId id="313" r:id="rId8"/>
    <p:sldId id="300" r:id="rId9"/>
    <p:sldId id="301" r:id="rId10"/>
    <p:sldId id="307" r:id="rId11"/>
    <p:sldId id="308" r:id="rId12"/>
    <p:sldId id="302" r:id="rId13"/>
    <p:sldId id="303" r:id="rId14"/>
    <p:sldId id="304" r:id="rId15"/>
    <p:sldId id="305" r:id="rId16"/>
    <p:sldId id="306" r:id="rId17"/>
    <p:sldId id="309" r:id="rId18"/>
    <p:sldId id="310" r:id="rId19"/>
    <p:sldId id="311" r:id="rId20"/>
    <p:sldId id="312" r:id="rId21"/>
    <p:sldId id="317" r:id="rId22"/>
    <p:sldId id="314" r:id="rId23"/>
    <p:sldId id="315" r:id="rId24"/>
    <p:sldId id="316" r:id="rId25"/>
    <p:sldId id="318" r:id="rId26"/>
    <p:sldId id="272" r:id="rId27"/>
  </p:sldIdLst>
  <p:sldSz cx="9144000" cy="6858000" type="screen4x3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徐武龙" initials="徐武龙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0839" autoAdjust="0"/>
  </p:normalViewPr>
  <p:slideViewPr>
    <p:cSldViewPr showGuides="1">
      <p:cViewPr varScale="1">
        <p:scale>
          <a:sx n="110" d="100"/>
          <a:sy n="110" d="100"/>
        </p:scale>
        <p:origin x="1494" y="1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wm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149F0E-5FC9-4776-8E1A-89FF7E51029B}" type="datetimeFigureOut">
              <a:rPr lang="zh-CN" altLang="en-US" smtClean="0"/>
              <a:t>2023.12.27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40BE65-9758-4DE9-9F00-F2710704B0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2584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新概念比较多，可能会犯困。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40BE65-9758-4DE9-9F00-F2710704B02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232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40BE65-9758-4DE9-9F00-F2710704B02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951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40BE65-9758-4DE9-9F00-F2710704B02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350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绘制数据流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40BE65-9758-4DE9-9F00-F2710704B02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213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7"/>
          <p:cNvSpPr/>
          <p:nvPr userDrawn="1"/>
        </p:nvSpPr>
        <p:spPr>
          <a:xfrm>
            <a:off x="6637336" y="3"/>
            <a:ext cx="1157991" cy="409039"/>
          </a:xfrm>
          <a:custGeom>
            <a:avLst/>
            <a:gdLst/>
            <a:ahLst/>
            <a:cxnLst/>
            <a:rect l="l" t="t" r="r" b="b"/>
            <a:pathLst>
              <a:path w="4724750" h="1668933">
                <a:moveTo>
                  <a:pt x="633670" y="0"/>
                </a:moveTo>
                <a:lnTo>
                  <a:pt x="4724750" y="0"/>
                </a:lnTo>
                <a:lnTo>
                  <a:pt x="4091079" y="1668933"/>
                </a:lnTo>
                <a:lnTo>
                  <a:pt x="0" y="1668933"/>
                </a:lnTo>
                <a:close/>
              </a:path>
            </a:pathLst>
          </a:custGeom>
          <a:blipFill>
            <a:blip r:embed="rId2" cstate="email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0"/>
          <p:cNvSpPr/>
          <p:nvPr userDrawn="1"/>
        </p:nvSpPr>
        <p:spPr>
          <a:xfrm>
            <a:off x="7666913" y="1"/>
            <a:ext cx="662532" cy="409040"/>
          </a:xfrm>
          <a:custGeom>
            <a:avLst/>
            <a:gdLst/>
            <a:ahLst/>
            <a:cxnLst/>
            <a:rect l="l" t="t" r="r" b="b"/>
            <a:pathLst>
              <a:path w="2703213" h="1668932">
                <a:moveTo>
                  <a:pt x="628357" y="0"/>
                </a:moveTo>
                <a:lnTo>
                  <a:pt x="2703213" y="0"/>
                </a:lnTo>
                <a:lnTo>
                  <a:pt x="2069543" y="1668932"/>
                </a:lnTo>
                <a:lnTo>
                  <a:pt x="0" y="1668932"/>
                </a:lnTo>
                <a:lnTo>
                  <a:pt x="0" y="1654938"/>
                </a:lnTo>
                <a:close/>
              </a:path>
            </a:pathLst>
          </a:custGeom>
          <a:blipFill dpi="0" rotWithShape="1">
            <a:blip r:embed="rId3" cstate="email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7"/>
          <p:cNvSpPr/>
          <p:nvPr userDrawn="1"/>
        </p:nvSpPr>
        <p:spPr>
          <a:xfrm>
            <a:off x="8191242" y="3"/>
            <a:ext cx="952758" cy="409039"/>
          </a:xfrm>
          <a:custGeom>
            <a:avLst/>
            <a:gdLst/>
            <a:ahLst/>
            <a:cxnLst/>
            <a:rect l="l" t="t" r="r" b="b"/>
            <a:pathLst>
              <a:path w="2843807" h="1220905">
                <a:moveTo>
                  <a:pt x="463561" y="0"/>
                </a:moveTo>
                <a:lnTo>
                  <a:pt x="2843807" y="0"/>
                </a:lnTo>
                <a:lnTo>
                  <a:pt x="2843807" y="1220905"/>
                </a:lnTo>
                <a:lnTo>
                  <a:pt x="0" y="1220905"/>
                </a:lnTo>
                <a:close/>
              </a:path>
            </a:pathLst>
          </a:custGeom>
          <a:solidFill>
            <a:srgbClr val="558ED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7"/>
          <p:cNvSpPr/>
          <p:nvPr userDrawn="1"/>
        </p:nvSpPr>
        <p:spPr>
          <a:xfrm>
            <a:off x="6" y="-1"/>
            <a:ext cx="6770939" cy="409040"/>
          </a:xfrm>
          <a:custGeom>
            <a:avLst/>
            <a:gdLst/>
            <a:ahLst/>
            <a:cxnLst/>
            <a:rect l="l" t="t" r="r" b="b"/>
            <a:pathLst>
              <a:path w="6770939" h="409040">
                <a:moveTo>
                  <a:pt x="0" y="0"/>
                </a:moveTo>
                <a:lnTo>
                  <a:pt x="5760043" y="0"/>
                </a:lnTo>
                <a:lnTo>
                  <a:pt x="5768255" y="0"/>
                </a:lnTo>
                <a:lnTo>
                  <a:pt x="5868144" y="0"/>
                </a:lnTo>
                <a:lnTo>
                  <a:pt x="6359516" y="0"/>
                </a:lnTo>
                <a:lnTo>
                  <a:pt x="6770939" y="0"/>
                </a:lnTo>
                <a:lnTo>
                  <a:pt x="6615633" y="409039"/>
                </a:lnTo>
                <a:lnTo>
                  <a:pt x="6204210" y="409039"/>
                </a:lnTo>
                <a:lnTo>
                  <a:pt x="5868144" y="409039"/>
                </a:lnTo>
                <a:lnTo>
                  <a:pt x="5868144" y="409040"/>
                </a:lnTo>
                <a:lnTo>
                  <a:pt x="0" y="409040"/>
                </a:lnTo>
                <a:close/>
              </a:path>
            </a:pathLst>
          </a:custGeom>
          <a:solidFill>
            <a:schemeClr val="bg1">
              <a:lumMod val="7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876256" y="6521639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032B2-4DBE-4785-835A-DDEAC0612357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1" name="矩形 7"/>
          <p:cNvSpPr/>
          <p:nvPr userDrawn="1"/>
        </p:nvSpPr>
        <p:spPr>
          <a:xfrm>
            <a:off x="4427989" y="-1"/>
            <a:ext cx="2342955" cy="409040"/>
          </a:xfrm>
          <a:custGeom>
            <a:avLst/>
            <a:gdLst/>
            <a:ahLst/>
            <a:cxnLst/>
            <a:rect l="l" t="t" r="r" b="b"/>
            <a:pathLst>
              <a:path w="2342955" h="409040">
                <a:moveTo>
                  <a:pt x="902795" y="0"/>
                </a:moveTo>
                <a:lnTo>
                  <a:pt x="1332059" y="0"/>
                </a:lnTo>
                <a:lnTo>
                  <a:pt x="1340271" y="0"/>
                </a:lnTo>
                <a:lnTo>
                  <a:pt x="1440160" y="0"/>
                </a:lnTo>
                <a:lnTo>
                  <a:pt x="1931532" y="0"/>
                </a:lnTo>
                <a:lnTo>
                  <a:pt x="2342955" y="0"/>
                </a:lnTo>
                <a:lnTo>
                  <a:pt x="2187649" y="409039"/>
                </a:lnTo>
                <a:lnTo>
                  <a:pt x="1776226" y="409039"/>
                </a:lnTo>
                <a:lnTo>
                  <a:pt x="1440160" y="409039"/>
                </a:lnTo>
                <a:lnTo>
                  <a:pt x="1440160" y="409040"/>
                </a:lnTo>
                <a:lnTo>
                  <a:pt x="0" y="409040"/>
                </a:lnTo>
                <a:lnTo>
                  <a:pt x="0" y="409039"/>
                </a:lnTo>
                <a:lnTo>
                  <a:pt x="336066" y="409039"/>
                </a:lnTo>
                <a:lnTo>
                  <a:pt x="747489" y="409039"/>
                </a:lnTo>
                <a:close/>
              </a:path>
            </a:pathLst>
          </a:custGeom>
          <a:solidFill>
            <a:srgbClr val="558ED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0" y="6525344"/>
            <a:ext cx="6912000" cy="1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/>
          <p:cNvSpPr/>
          <p:nvPr userDrawn="1"/>
        </p:nvSpPr>
        <p:spPr>
          <a:xfrm>
            <a:off x="6948264" y="6525345"/>
            <a:ext cx="2195736" cy="18000"/>
          </a:xfrm>
          <a:prstGeom prst="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2023.12.27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Relationship Id="rId9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7"/>
          <p:cNvSpPr/>
          <p:nvPr/>
        </p:nvSpPr>
        <p:spPr>
          <a:xfrm>
            <a:off x="2343642" y="1804954"/>
            <a:ext cx="3215737" cy="1135901"/>
          </a:xfrm>
          <a:custGeom>
            <a:avLst/>
            <a:gdLst/>
            <a:ahLst/>
            <a:cxnLst/>
            <a:rect l="l" t="t" r="r" b="b"/>
            <a:pathLst>
              <a:path w="4724750" h="1668933">
                <a:moveTo>
                  <a:pt x="633670" y="0"/>
                </a:moveTo>
                <a:lnTo>
                  <a:pt x="4724750" y="0"/>
                </a:lnTo>
                <a:lnTo>
                  <a:pt x="4091079" y="1668933"/>
                </a:lnTo>
                <a:lnTo>
                  <a:pt x="0" y="1668933"/>
                </a:lnTo>
                <a:close/>
              </a:path>
            </a:pathLst>
          </a:custGeom>
          <a:blipFill dpi="0" rotWithShape="1">
            <a:blip r:embed="rId6" cstate="print"/>
            <a:srcRect/>
            <a:tile tx="0" ty="0" sx="70000" sy="7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10"/>
          <p:cNvSpPr/>
          <p:nvPr/>
        </p:nvSpPr>
        <p:spPr>
          <a:xfrm>
            <a:off x="5158815" y="1804954"/>
            <a:ext cx="1839848" cy="1135901"/>
          </a:xfrm>
          <a:custGeom>
            <a:avLst/>
            <a:gdLst/>
            <a:ahLst/>
            <a:cxnLst/>
            <a:rect l="l" t="t" r="r" b="b"/>
            <a:pathLst>
              <a:path w="2703213" h="1668932">
                <a:moveTo>
                  <a:pt x="628357" y="0"/>
                </a:moveTo>
                <a:lnTo>
                  <a:pt x="2703213" y="0"/>
                </a:lnTo>
                <a:lnTo>
                  <a:pt x="2069543" y="1668932"/>
                </a:lnTo>
                <a:lnTo>
                  <a:pt x="0" y="1668932"/>
                </a:lnTo>
                <a:lnTo>
                  <a:pt x="0" y="1654938"/>
                </a:lnTo>
                <a:close/>
              </a:path>
            </a:pathLst>
          </a:custGeom>
          <a:blipFill dpi="0" rotWithShape="1">
            <a:blip r:embed="rId7" cstate="print"/>
            <a:srcRect/>
            <a:tile tx="0" ty="0" sx="70000" sy="7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7"/>
          <p:cNvSpPr/>
          <p:nvPr/>
        </p:nvSpPr>
        <p:spPr>
          <a:xfrm>
            <a:off x="6162746" y="1660936"/>
            <a:ext cx="2981261" cy="1279917"/>
          </a:xfrm>
          <a:custGeom>
            <a:avLst/>
            <a:gdLst/>
            <a:ahLst/>
            <a:cxnLst/>
            <a:rect l="l" t="t" r="r" b="b"/>
            <a:pathLst>
              <a:path w="2843807" h="1220905">
                <a:moveTo>
                  <a:pt x="463561" y="0"/>
                </a:moveTo>
                <a:lnTo>
                  <a:pt x="2843807" y="0"/>
                </a:lnTo>
                <a:lnTo>
                  <a:pt x="2843807" y="1220905"/>
                </a:lnTo>
                <a:lnTo>
                  <a:pt x="0" y="1220905"/>
                </a:lnTo>
                <a:close/>
              </a:path>
            </a:pathLst>
          </a:custGeom>
          <a:solidFill>
            <a:srgbClr val="558ED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7"/>
          <p:cNvSpPr/>
          <p:nvPr/>
        </p:nvSpPr>
        <p:spPr>
          <a:xfrm>
            <a:off x="7" y="1804951"/>
            <a:ext cx="3203279" cy="1296144"/>
          </a:xfrm>
          <a:custGeom>
            <a:avLst/>
            <a:gdLst/>
            <a:ahLst/>
            <a:cxnLst/>
            <a:rect l="l" t="t" r="r" b="b"/>
            <a:pathLst>
              <a:path w="3063717" h="1239673">
                <a:moveTo>
                  <a:pt x="0" y="0"/>
                </a:moveTo>
                <a:lnTo>
                  <a:pt x="24887" y="0"/>
                </a:lnTo>
                <a:lnTo>
                  <a:pt x="1816819" y="0"/>
                </a:lnTo>
                <a:lnTo>
                  <a:pt x="3063717" y="0"/>
                </a:lnTo>
                <a:lnTo>
                  <a:pt x="2593030" y="1239673"/>
                </a:lnTo>
                <a:lnTo>
                  <a:pt x="1346133" y="1239673"/>
                </a:lnTo>
                <a:lnTo>
                  <a:pt x="0" y="1239673"/>
                </a:lnTo>
                <a:close/>
              </a:path>
            </a:pathLst>
          </a:custGeom>
          <a:solidFill>
            <a:srgbClr val="0070C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Picture 4" descr="F:\朱建华工作文档\公司餐椅\航盛LOGO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2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554" y="117766"/>
            <a:ext cx="2528596" cy="69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7"/>
          <p:cNvSpPr/>
          <p:nvPr/>
        </p:nvSpPr>
        <p:spPr>
          <a:xfrm>
            <a:off x="3049247" y="0"/>
            <a:ext cx="3113499" cy="866630"/>
          </a:xfrm>
          <a:custGeom>
            <a:avLst/>
            <a:gdLst/>
            <a:ahLst/>
            <a:cxnLst/>
            <a:rect l="l" t="t" r="r" b="b"/>
            <a:pathLst>
              <a:path w="3113499" h="866630">
                <a:moveTo>
                  <a:pt x="329047" y="0"/>
                </a:moveTo>
                <a:lnTo>
                  <a:pt x="3113499" y="0"/>
                </a:lnTo>
                <a:lnTo>
                  <a:pt x="2784451" y="866630"/>
                </a:lnTo>
                <a:lnTo>
                  <a:pt x="0" y="866630"/>
                </a:lnTo>
                <a:close/>
              </a:path>
            </a:pathLst>
          </a:cu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7"/>
          <p:cNvSpPr/>
          <p:nvPr/>
        </p:nvSpPr>
        <p:spPr>
          <a:xfrm>
            <a:off x="971600" y="5717301"/>
            <a:ext cx="3215737" cy="1135901"/>
          </a:xfrm>
          <a:custGeom>
            <a:avLst/>
            <a:gdLst/>
            <a:ahLst/>
            <a:cxnLst/>
            <a:rect l="l" t="t" r="r" b="b"/>
            <a:pathLst>
              <a:path w="4724750" h="1668933">
                <a:moveTo>
                  <a:pt x="633670" y="0"/>
                </a:moveTo>
                <a:lnTo>
                  <a:pt x="4724750" y="0"/>
                </a:lnTo>
                <a:lnTo>
                  <a:pt x="4091079" y="1668933"/>
                </a:lnTo>
                <a:lnTo>
                  <a:pt x="0" y="1668933"/>
                </a:lnTo>
                <a:close/>
              </a:path>
            </a:pathLst>
          </a:cu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7"/>
          <p:cNvSpPr/>
          <p:nvPr/>
        </p:nvSpPr>
        <p:spPr>
          <a:xfrm>
            <a:off x="0" y="3284984"/>
            <a:ext cx="2343636" cy="1135901"/>
          </a:xfrm>
          <a:custGeom>
            <a:avLst/>
            <a:gdLst/>
            <a:ahLst/>
            <a:cxnLst/>
            <a:rect l="l" t="t" r="r" b="b"/>
            <a:pathLst>
              <a:path w="2343636" h="1135901">
                <a:moveTo>
                  <a:pt x="0" y="0"/>
                </a:moveTo>
                <a:lnTo>
                  <a:pt x="2343636" y="0"/>
                </a:lnTo>
                <a:lnTo>
                  <a:pt x="1912350" y="1135901"/>
                </a:lnTo>
                <a:lnTo>
                  <a:pt x="0" y="1135901"/>
                </a:lnTo>
                <a:close/>
              </a:path>
            </a:pathLst>
          </a:cu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1.png"/><Relationship Id="rId4" Type="http://schemas.openxmlformats.org/officeDocument/2006/relationships/image" Target="../media/image20.w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slide" Target="slide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190681" y="3212976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70C0">
                    <a:alpha val="7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扬州航盛科技有限公司</a:t>
            </a:r>
            <a:endParaRPr lang="en-US" altLang="zh-CN" sz="2000" dirty="0">
              <a:solidFill>
                <a:srgbClr val="0070C0">
                  <a:alpha val="70000"/>
                </a:srgb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35696" y="4005064"/>
            <a:ext cx="6336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安全芯片</a:t>
            </a:r>
            <a:r>
              <a:rPr lang="en-US" altLang="zh-CN" sz="4400" dirty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TA100</a:t>
            </a:r>
            <a:r>
              <a:rPr lang="zh-CN" altLang="en-US" sz="4400" dirty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开发总结</a:t>
            </a:r>
            <a:endParaRPr lang="en-US" altLang="zh-CN" sz="3200" dirty="0"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139952" y="558924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zh-CN" altLang="en-US" dirty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主持人</a:t>
            </a:r>
            <a:r>
              <a:rPr lang="en-US" altLang="zh-CN" dirty="0" smtClean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dirty="0" smtClean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徐磊</a:t>
            </a:r>
            <a:endParaRPr lang="en-US" altLang="zh-CN" dirty="0"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r"/>
            <a:r>
              <a:rPr lang="en-US" altLang="zh-CN" dirty="0" smtClean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2023</a:t>
            </a:r>
            <a:r>
              <a:rPr lang="zh-CN" altLang="en-US" dirty="0" smtClean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dirty="0" smtClean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12</a:t>
            </a:r>
            <a:r>
              <a:rPr lang="zh-CN" altLang="en-US" dirty="0" smtClean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dirty="0" smtClean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25</a:t>
            </a:r>
            <a:r>
              <a:rPr lang="zh-CN" altLang="en-US" dirty="0" smtClean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黑体" panose="02010609060101010101" pitchFamily="49" charset="-122"/>
                <a:ea typeface="黑体" panose="02010609060101010101" pitchFamily="49" charset="-122"/>
              </a:rPr>
              <a:t>日</a:t>
            </a:r>
            <a:endParaRPr lang="en-US" altLang="zh-CN" dirty="0"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915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开发</a:t>
            </a:r>
            <a:r>
              <a:rPr lang="zh-CN" altLang="en-US" b="1" dirty="0" smtClean="0"/>
              <a:t>流程：</a:t>
            </a:r>
            <a:r>
              <a:rPr lang="en-US" altLang="zh-CN" dirty="0"/>
              <a:t> </a:t>
            </a:r>
            <a:r>
              <a:rPr lang="en-US" altLang="zh-CN" dirty="0" err="1" smtClean="0"/>
              <a:t>mbedtls</a:t>
            </a:r>
            <a:r>
              <a:rPr lang="zh-CN" altLang="en-US" dirty="0" smtClean="0"/>
              <a:t>移植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323528" y="620688"/>
            <a:ext cx="344959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 smtClean="0"/>
              <a:t>Mbedtls</a:t>
            </a:r>
            <a:r>
              <a:rPr lang="zh-CN" altLang="en-US" sz="1600" dirty="0" smtClean="0"/>
              <a:t>增加编译选项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en-US" altLang="zh-CN" dirty="0" smtClean="0"/>
              <a:t>source/</a:t>
            </a:r>
            <a:r>
              <a:rPr lang="en-US" altLang="zh-CN" dirty="0" err="1" smtClean="0"/>
              <a:t>trustzone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optee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optee_os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508074"/>
            <a:ext cx="5077534" cy="478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42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491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开发</a:t>
            </a:r>
            <a:r>
              <a:rPr lang="zh-CN" altLang="en-US" b="1" dirty="0" smtClean="0"/>
              <a:t>流程</a:t>
            </a:r>
            <a:r>
              <a:rPr lang="zh-CN" altLang="en-US" b="1" dirty="0" smtClean="0"/>
              <a:t>：</a:t>
            </a:r>
            <a:r>
              <a:rPr lang="en-US" altLang="zh-CN" dirty="0" smtClean="0"/>
              <a:t>CAL</a:t>
            </a:r>
            <a:r>
              <a:rPr lang="zh-CN" altLang="en-US" dirty="0" smtClean="0"/>
              <a:t>编译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3528" y="1238490"/>
            <a:ext cx="80724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r>
              <a:rPr lang="en-US" altLang="zh-CN" sz="1200" dirty="0" smtClean="0"/>
              <a:t>1. </a:t>
            </a:r>
            <a:r>
              <a:rPr lang="zh-CN" altLang="en-US" sz="1200" dirty="0" smtClean="0"/>
              <a:t>配置</a:t>
            </a:r>
            <a:r>
              <a:rPr lang="en-US" altLang="zh-CN" sz="1200" dirty="0" err="1" smtClean="0"/>
              <a:t>atca_config.h</a:t>
            </a:r>
            <a:r>
              <a:rPr lang="zh-CN" altLang="en-US" sz="1200" dirty="0" smtClean="0"/>
              <a:t>文件</a:t>
            </a:r>
            <a:endParaRPr lang="en-US" altLang="zh-CN" sz="1200" dirty="0" smtClean="0"/>
          </a:p>
          <a:p>
            <a:pPr marL="228600" indent="-228600"/>
            <a:endParaRPr lang="en-US" altLang="zh-CN" sz="1200" dirty="0" smtClean="0"/>
          </a:p>
          <a:p>
            <a:pPr marL="228600" indent="-228600"/>
            <a:r>
              <a:rPr lang="zh-CN" altLang="en-US" sz="1200" dirty="0" smtClean="0"/>
              <a:t>根据项目实际情况生成 </a:t>
            </a:r>
            <a:r>
              <a:rPr lang="en-US" altLang="zh-CN" sz="1200" dirty="0" err="1" smtClean="0"/>
              <a:t>atca_config.h</a:t>
            </a:r>
            <a:r>
              <a:rPr lang="en-US" altLang="zh-CN" sz="1200" dirty="0" smtClean="0"/>
              <a:t> </a:t>
            </a:r>
            <a:r>
              <a:rPr lang="zh-CN" altLang="en-US" sz="1200" dirty="0" smtClean="0"/>
              <a:t>配置文件。</a:t>
            </a:r>
            <a:endParaRPr lang="en-US" altLang="zh-CN" sz="1200" dirty="0" smtClean="0"/>
          </a:p>
          <a:p>
            <a:pPr marL="228600" indent="-228600"/>
            <a:r>
              <a:rPr lang="en-US" altLang="zh-CN" sz="1200" dirty="0" smtClean="0"/>
              <a:t>24MM</a:t>
            </a:r>
            <a:r>
              <a:rPr lang="zh-CN" altLang="en-US" sz="1200" dirty="0" smtClean="0"/>
              <a:t>项目使用的是</a:t>
            </a:r>
            <a:r>
              <a:rPr lang="en-US" altLang="zh-CN" sz="1200" dirty="0" smtClean="0"/>
              <a:t>SPI</a:t>
            </a:r>
            <a:r>
              <a:rPr lang="zh-CN" altLang="en-US" sz="1200" dirty="0" smtClean="0"/>
              <a:t>与</a:t>
            </a:r>
            <a:r>
              <a:rPr lang="en-US" altLang="zh-CN" sz="1200" dirty="0" smtClean="0"/>
              <a:t>TA100</a:t>
            </a:r>
            <a:r>
              <a:rPr lang="zh-CN" altLang="en-US" sz="1200" dirty="0" smtClean="0"/>
              <a:t>通信，</a:t>
            </a:r>
            <a:r>
              <a:rPr lang="en-US" altLang="zh-CN" sz="1200" dirty="0" smtClean="0">
                <a:solidFill>
                  <a:srgbClr val="FF0000"/>
                </a:solidFill>
              </a:rPr>
              <a:t>ATCA_HAL_SPI=ON</a:t>
            </a:r>
            <a:r>
              <a:rPr lang="zh-CN" altLang="en-US" sz="1200" dirty="0" smtClean="0"/>
              <a:t>。选择使用</a:t>
            </a:r>
            <a:r>
              <a:rPr lang="en-US" altLang="zh-CN" sz="1200" dirty="0" err="1" smtClean="0"/>
              <a:t>mbedtls</a:t>
            </a:r>
            <a:r>
              <a:rPr lang="zh-CN" altLang="en-US" sz="1200" dirty="0" smtClean="0"/>
              <a:t>开源库</a:t>
            </a:r>
            <a:r>
              <a:rPr lang="en-US" altLang="zh-CN" sz="1200" dirty="0" smtClean="0">
                <a:solidFill>
                  <a:srgbClr val="FF0000"/>
                </a:solidFill>
              </a:rPr>
              <a:t>ATCA_MBEDTLS=ON</a:t>
            </a:r>
            <a:endParaRPr lang="en-US" altLang="zh-CN" sz="1200" dirty="0">
              <a:solidFill>
                <a:srgbClr val="FF0000"/>
              </a:solidFill>
            </a:endParaRPr>
          </a:p>
          <a:p>
            <a:pPr marL="228600" indent="-228600"/>
            <a:r>
              <a:rPr lang="zh-CN" altLang="en-US" sz="1200" dirty="0" smtClean="0"/>
              <a:t>需要支持</a:t>
            </a:r>
            <a:r>
              <a:rPr lang="en-US" altLang="zh-CN" sz="1200" dirty="0" smtClean="0"/>
              <a:t>TA100</a:t>
            </a:r>
            <a:r>
              <a:rPr lang="zh-CN" altLang="en-US" sz="1200" dirty="0" smtClean="0"/>
              <a:t>，</a:t>
            </a:r>
            <a:r>
              <a:rPr lang="en-US" altLang="zh-CN" sz="1200" dirty="0" smtClean="0">
                <a:solidFill>
                  <a:srgbClr val="FF0000"/>
                </a:solidFill>
              </a:rPr>
              <a:t>ATCA_TA100_SUPPORT=ON</a:t>
            </a:r>
            <a:r>
              <a:rPr lang="zh-CN" altLang="en-US" sz="1200" dirty="0" smtClean="0"/>
              <a:t>。</a:t>
            </a:r>
            <a:r>
              <a:rPr lang="en-US" altLang="zh-CN" sz="1200" dirty="0" smtClean="0"/>
              <a:t>OPTEE</a:t>
            </a:r>
            <a:r>
              <a:rPr lang="zh-CN" altLang="en-US" sz="1200" dirty="0" smtClean="0"/>
              <a:t>不支持动态库，</a:t>
            </a:r>
            <a:r>
              <a:rPr lang="en-US" altLang="zh-CN" sz="1200" dirty="0" smtClean="0">
                <a:solidFill>
                  <a:srgbClr val="FF0000"/>
                </a:solidFill>
              </a:rPr>
              <a:t>ATCA_BUILD_SHARED_LIBS=OFF</a:t>
            </a:r>
            <a:r>
              <a:rPr lang="zh-CN" altLang="en-US" sz="1200" dirty="0" smtClean="0"/>
              <a:t>等等。</a:t>
            </a:r>
            <a:endParaRPr lang="en-US" altLang="zh-CN" sz="1200" dirty="0" smtClean="0"/>
          </a:p>
          <a:p>
            <a:pPr marL="228600" indent="-228600"/>
            <a:endParaRPr lang="en-US" altLang="zh-CN" sz="1200" dirty="0"/>
          </a:p>
          <a:p>
            <a:pPr marL="228600" indent="-228600"/>
            <a:r>
              <a:rPr lang="en-US" altLang="zh-CN" sz="1200" dirty="0" smtClean="0"/>
              <a:t>2. </a:t>
            </a:r>
            <a:r>
              <a:rPr lang="zh-CN" altLang="en-US" sz="1200" dirty="0" smtClean="0"/>
              <a:t>实现</a:t>
            </a:r>
            <a:r>
              <a:rPr lang="en-US" altLang="zh-CN" sz="1200" dirty="0" smtClean="0"/>
              <a:t>HAL</a:t>
            </a:r>
            <a:r>
              <a:rPr lang="zh-CN" altLang="en-US" sz="1200" dirty="0" smtClean="0"/>
              <a:t>层函数</a:t>
            </a:r>
            <a:endParaRPr lang="en-US" altLang="zh-CN" sz="1200" dirty="0" smtClean="0"/>
          </a:p>
          <a:p>
            <a:pPr marL="228600" indent="-228600"/>
            <a:endParaRPr lang="en-US" altLang="zh-CN" sz="1200" dirty="0" smtClean="0"/>
          </a:p>
          <a:p>
            <a:pPr marL="228600" indent="-228600"/>
            <a:r>
              <a:rPr lang="zh-CN" altLang="en-US" sz="1200" dirty="0" smtClean="0"/>
              <a:t>实现</a:t>
            </a:r>
            <a:r>
              <a:rPr lang="en-US" altLang="zh-CN" sz="1200" dirty="0" smtClean="0"/>
              <a:t>HAL</a:t>
            </a:r>
            <a:r>
              <a:rPr lang="zh-CN" altLang="en-US" sz="1200" dirty="0" smtClean="0"/>
              <a:t>层的接口 </a:t>
            </a:r>
            <a:r>
              <a:rPr lang="en-US" altLang="zh-CN" sz="1200" dirty="0" err="1"/>
              <a:t>optee_examples</a:t>
            </a:r>
            <a:r>
              <a:rPr lang="en-US" altLang="zh-CN" sz="1200" dirty="0"/>
              <a:t>/</a:t>
            </a:r>
            <a:r>
              <a:rPr lang="en-US" altLang="zh-CN" sz="1200" dirty="0" err="1"/>
              <a:t>calproxy</a:t>
            </a:r>
            <a:r>
              <a:rPr lang="en-US" altLang="zh-CN" sz="1200" dirty="0"/>
              <a:t>/ta/</a:t>
            </a:r>
            <a:r>
              <a:rPr lang="en-US" altLang="zh-CN" sz="1200" dirty="0" err="1"/>
              <a:t>cryptauth</a:t>
            </a:r>
            <a:r>
              <a:rPr lang="en-US" altLang="zh-CN" sz="1200" dirty="0"/>
              <a:t>/lib/</a:t>
            </a:r>
            <a:r>
              <a:rPr lang="en-US" altLang="zh-CN" sz="1200" dirty="0" err="1"/>
              <a:t>hal</a:t>
            </a:r>
            <a:r>
              <a:rPr lang="en-US" altLang="zh-CN" sz="1200" dirty="0"/>
              <a:t>/</a:t>
            </a:r>
            <a:r>
              <a:rPr lang="en-US" altLang="zh-CN" sz="1200" dirty="0" err="1"/>
              <a:t>hal_tee_spi.c</a:t>
            </a:r>
            <a:endParaRPr lang="zh-CN" altLang="en-US" sz="1200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323528" y="620688"/>
            <a:ext cx="1939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 smtClean="0"/>
              <a:t>Cryptoauthlib</a:t>
            </a:r>
            <a:r>
              <a:rPr lang="zh-CN" altLang="en-US" sz="1600" dirty="0" smtClean="0"/>
              <a:t>库编译</a:t>
            </a:r>
            <a:endParaRPr lang="zh-CN" altLang="en-US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551301"/>
              </p:ext>
            </p:extLst>
          </p:nvPr>
        </p:nvGraphicFramePr>
        <p:xfrm>
          <a:off x="7462608" y="1628800"/>
          <a:ext cx="938213" cy="55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69" name="包装程序外壳对象" showAsIcon="1" r:id="rId3" imgW="938880" imgH="552600" progId="Package">
                  <p:embed/>
                </p:oleObj>
              </mc:Choice>
              <mc:Fallback>
                <p:oleObj name="包装程序外壳对象" showAsIcon="1" r:id="rId3" imgW="93888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62608" y="1628800"/>
                        <a:ext cx="938213" cy="552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376" y="3068960"/>
            <a:ext cx="8280920" cy="234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32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843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开发流程</a:t>
            </a:r>
            <a:r>
              <a:rPr lang="zh-CN" altLang="en-US" b="1" dirty="0" smtClean="0"/>
              <a:t>：</a:t>
            </a:r>
            <a:r>
              <a:rPr lang="en-US" altLang="zh-CN" dirty="0" smtClean="0"/>
              <a:t>SPI</a:t>
            </a:r>
            <a:r>
              <a:rPr lang="zh-CN" altLang="en-US" dirty="0" smtClean="0"/>
              <a:t>驱动适配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1663" y="486504"/>
            <a:ext cx="2871470" cy="33718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US" altLang="zh-CN" sz="16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  <a:cs typeface="+mj-ea"/>
              </a:rPr>
              <a:t>SPI</a:t>
            </a:r>
            <a:r>
              <a:rPr lang="zh-CN" altLang="en-US" sz="16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  <a:cs typeface="+mj-ea"/>
              </a:rPr>
              <a:t>驱动适配</a:t>
            </a:r>
            <a:endParaRPr lang="zh-CN" altLang="en-US" sz="1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  <a:cs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97768" y="940861"/>
            <a:ext cx="876672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1600" dirty="0" smtClean="0">
                <a:latin typeface="+mn-ea"/>
                <a:cs typeface="Times New Roman" panose="02020603050405020304" pitchFamily="18" charset="0"/>
              </a:rPr>
              <a:t>HAL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层的空实现，可以保证编译通过，想要真正与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TA100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通信上需要适配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SPI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驱动。</a:t>
            </a:r>
          </a:p>
          <a:p>
            <a:pPr>
              <a:spcAft>
                <a:spcPts val="0"/>
              </a:spcAft>
            </a:pP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对于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TA100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来说有它特定的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SPI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时序，一开始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ATC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封装了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read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，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write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接口提供给我们，不需要上层关心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SPI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的初始化，片选等操作</a:t>
            </a:r>
            <a:r>
              <a:rPr lang="zh-CN" altLang="zh-CN" sz="1600" dirty="0" smtClean="0">
                <a:latin typeface="+mn-ea"/>
                <a:cs typeface="Times New Roman" panose="02020603050405020304" pitchFamily="18" charset="0"/>
              </a:rPr>
              <a:t>。但是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始终无法与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TA100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正常通信，使用示波器，逻辑分析仪抓出来的数据只见发过去了，收不到数据</a:t>
            </a:r>
            <a:r>
              <a:rPr lang="zh-CN" altLang="zh-CN" sz="16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1600" dirty="0" smtClean="0"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en-US" altLang="zh-CN" sz="1600" b="1" dirty="0" smtClean="0"/>
          </a:p>
          <a:p>
            <a:pPr>
              <a:spcAft>
                <a:spcPts val="0"/>
              </a:spcAft>
            </a:pPr>
            <a:r>
              <a:rPr lang="en-US" altLang="zh-CN" sz="1600" b="1" dirty="0" smtClean="0"/>
              <a:t>SPI</a:t>
            </a:r>
            <a:r>
              <a:rPr lang="zh-CN" altLang="zh-CN" sz="1600" b="1" dirty="0"/>
              <a:t>通信</a:t>
            </a:r>
            <a:r>
              <a:rPr lang="zh-CN" altLang="zh-CN" sz="1600" b="1" dirty="0" smtClean="0"/>
              <a:t>问题</a:t>
            </a:r>
            <a:endParaRPr lang="en-US" altLang="zh-CN" sz="1600" b="1" dirty="0" smtClean="0"/>
          </a:p>
          <a:p>
            <a:pPr>
              <a:spcAft>
                <a:spcPts val="0"/>
              </a:spcAft>
            </a:pPr>
            <a:endParaRPr lang="en-US" altLang="zh-CN" sz="1600" dirty="0">
              <a:effectLst/>
              <a:latin typeface="+mn-ea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+mn-ea"/>
              </a:rPr>
              <a:t>CAL</a:t>
            </a:r>
            <a:r>
              <a:rPr lang="zh-CN" altLang="zh-CN" sz="1600" dirty="0">
                <a:latin typeface="+mn-ea"/>
              </a:rPr>
              <a:t>库源码梳理，</a:t>
            </a:r>
            <a:r>
              <a:rPr lang="en-US" altLang="zh-CN" sz="1600" dirty="0" err="1">
                <a:latin typeface="+mn-ea"/>
              </a:rPr>
              <a:t>cal</a:t>
            </a:r>
            <a:r>
              <a:rPr lang="zh-CN" altLang="zh-CN" sz="1600" dirty="0">
                <a:latin typeface="+mn-ea"/>
              </a:rPr>
              <a:t>先发送一个字节</a:t>
            </a:r>
            <a:r>
              <a:rPr lang="en-US" altLang="zh-CN" sz="1600" dirty="0">
                <a:latin typeface="+mn-ea"/>
              </a:rPr>
              <a:t>0x30</a:t>
            </a:r>
            <a:r>
              <a:rPr lang="zh-CN" altLang="zh-CN" sz="1600" dirty="0">
                <a:latin typeface="+mn-ea"/>
              </a:rPr>
              <a:t>，然后期待</a:t>
            </a:r>
            <a:r>
              <a:rPr lang="en-US" altLang="zh-CN" sz="1600" dirty="0">
                <a:latin typeface="+mn-ea"/>
              </a:rPr>
              <a:t>TA100</a:t>
            </a:r>
            <a:r>
              <a:rPr lang="zh-CN" altLang="zh-CN" sz="1600" dirty="0">
                <a:latin typeface="+mn-ea"/>
              </a:rPr>
              <a:t>回复的值与上</a:t>
            </a:r>
            <a:r>
              <a:rPr lang="en-US" altLang="zh-CN" sz="1600" dirty="0">
                <a:latin typeface="+mn-ea"/>
              </a:rPr>
              <a:t>0x06</a:t>
            </a:r>
            <a:r>
              <a:rPr lang="zh-CN" altLang="zh-CN" sz="1600" dirty="0">
                <a:latin typeface="+mn-ea"/>
              </a:rPr>
              <a:t>得到</a:t>
            </a:r>
            <a:r>
              <a:rPr lang="en-US" altLang="zh-CN" sz="1600" dirty="0">
                <a:latin typeface="+mn-ea"/>
              </a:rPr>
              <a:t>0x00</a:t>
            </a:r>
            <a:r>
              <a:rPr lang="zh-CN" altLang="zh-CN" sz="1600" dirty="0">
                <a:latin typeface="+mn-ea"/>
              </a:rPr>
              <a:t>或</a:t>
            </a:r>
            <a:r>
              <a:rPr lang="en-US" altLang="zh-CN" sz="1600" dirty="0">
                <a:latin typeface="+mn-ea"/>
              </a:rPr>
              <a:t>0x02</a:t>
            </a:r>
            <a:r>
              <a:rPr lang="zh-CN" altLang="zh-CN" sz="1600" dirty="0" smtClean="0">
                <a:latin typeface="+mn-ea"/>
              </a:rPr>
              <a:t>。</a:t>
            </a:r>
            <a:endParaRPr lang="zh-CN" altLang="zh-CN" sz="1600" dirty="0">
              <a:latin typeface="+mn-ea"/>
            </a:endParaRPr>
          </a:p>
        </p:txBody>
      </p:sp>
      <p:pic>
        <p:nvPicPr>
          <p:cNvPr id="10" name="Drawing 0" descr="截图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221663" y="3086593"/>
            <a:ext cx="8454793" cy="302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601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05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开发流程：</a:t>
            </a:r>
            <a:r>
              <a:rPr lang="en-US" altLang="zh-CN" dirty="0"/>
              <a:t>SPI</a:t>
            </a:r>
            <a:r>
              <a:rPr lang="zh-CN" altLang="en-US" dirty="0"/>
              <a:t>驱动适配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107504" y="476672"/>
            <a:ext cx="87129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实际抓到的数据，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TA100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回复了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0xFF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。其实不一定是回复，有可能是持续拉高的电平。</a:t>
            </a:r>
            <a:endParaRPr lang="zh-CN" altLang="en-US" sz="1600" dirty="0">
              <a:latin typeface="+mn-ea"/>
            </a:endParaRPr>
          </a:p>
        </p:txBody>
      </p:sp>
      <p:pic>
        <p:nvPicPr>
          <p:cNvPr id="10" name="Drawing 1" descr="截图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251520" y="948376"/>
            <a:ext cx="8201969" cy="2295958"/>
          </a:xfrm>
          <a:prstGeom prst="rect">
            <a:avLst/>
          </a:prstGeom>
        </p:spPr>
      </p:pic>
      <p:pic>
        <p:nvPicPr>
          <p:cNvPr id="11" name="Drawing 2" descr="截图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157747" y="3510037"/>
            <a:ext cx="5267325" cy="1061085"/>
          </a:xfrm>
          <a:prstGeom prst="rect">
            <a:avLst/>
          </a:prstGeom>
        </p:spPr>
      </p:pic>
      <p:pic>
        <p:nvPicPr>
          <p:cNvPr id="12" name="Drawing 3" descr="截图.png"/>
          <p:cNvPicPr/>
          <p:nvPr/>
        </p:nvPicPr>
        <p:blipFill>
          <a:blip r:embed="rId4"/>
          <a:stretch>
            <a:fillRect/>
          </a:stretch>
        </p:blipFill>
        <p:spPr>
          <a:xfrm>
            <a:off x="107504" y="4581128"/>
            <a:ext cx="5267325" cy="181800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167489" y="3918970"/>
            <a:ext cx="265298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可以看出，读数据需要将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CS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持续到数据读回来，而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ATC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提供的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SPI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驱动写入一个字节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0x30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后，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CS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就被拉高了。所以拉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SPI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的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CS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的动作需要被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CAL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库来调用，不能封装起来。</a:t>
            </a:r>
            <a:endParaRPr lang="zh-CN" altLang="zh-CN" sz="16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329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98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开发流程：</a:t>
            </a:r>
            <a:r>
              <a:rPr lang="en-US" altLang="zh-CN" dirty="0"/>
              <a:t>SPI</a:t>
            </a:r>
            <a:r>
              <a:rPr lang="zh-CN" altLang="en-US" dirty="0"/>
              <a:t>驱动适配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pic>
        <p:nvPicPr>
          <p:cNvPr id="8" name="Drawing 4" descr="截图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428596" y="1412776"/>
            <a:ext cx="7416824" cy="487123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3528" y="520873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/>
              <a:t>问题解决：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zh-CN" altLang="en-US" sz="1600" dirty="0" smtClean="0"/>
              <a:t>正常收发数据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5617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27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开发流程</a:t>
            </a:r>
            <a:r>
              <a:rPr lang="zh-CN" altLang="en-US" b="1" dirty="0" smtClean="0"/>
              <a:t>：</a:t>
            </a:r>
            <a:r>
              <a:rPr lang="en-US" altLang="zh-CN" dirty="0" smtClean="0"/>
              <a:t>PKCS#11</a:t>
            </a:r>
            <a:r>
              <a:rPr lang="zh-CN" altLang="en-US" dirty="0" smtClean="0"/>
              <a:t>扩展编译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1494076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1494076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07504" y="1124744"/>
            <a:ext cx="17411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 smtClean="0">
                <a:latin typeface="+mn-ea"/>
                <a:cs typeface="微软雅黑" panose="020B0503020204020204" pitchFamily="34" charset="-122"/>
              </a:rPr>
              <a:t>PKCS#11</a:t>
            </a:r>
            <a:r>
              <a:rPr lang="zh-CN" altLang="zh-CN" sz="1600" b="1" dirty="0">
                <a:latin typeface="+mn-ea"/>
                <a:cs typeface="微软雅黑" panose="020B0503020204020204" pitchFamily="34" charset="-122"/>
              </a:rPr>
              <a:t>扩展编译</a:t>
            </a:r>
            <a:endParaRPr lang="zh-CN" altLang="en-US" sz="1600" b="1" dirty="0">
              <a:latin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2714" y="1573074"/>
            <a:ext cx="870775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600" dirty="0">
                <a:latin typeface="+mj-ea"/>
                <a:ea typeface="+mj-ea"/>
                <a:cs typeface="Times New Roman" panose="02020603050405020304" pitchFamily="18" charset="0"/>
              </a:rPr>
              <a:t>根据客户的需要，除了需要支持</a:t>
            </a:r>
            <a:r>
              <a:rPr lang="en-US" altLang="zh-CN" sz="1600" dirty="0">
                <a:latin typeface="+mj-ea"/>
                <a:ea typeface="+mj-ea"/>
                <a:cs typeface="Times New Roman" panose="02020603050405020304" pitchFamily="18" charset="0"/>
              </a:rPr>
              <a:t>CAL</a:t>
            </a:r>
            <a:r>
              <a:rPr lang="zh-CN" altLang="zh-CN" sz="1600" dirty="0">
                <a:latin typeface="+mj-ea"/>
                <a:ea typeface="+mj-ea"/>
                <a:cs typeface="Times New Roman" panose="02020603050405020304" pitchFamily="18" charset="0"/>
              </a:rPr>
              <a:t>原生接口，还需要提供</a:t>
            </a:r>
            <a:r>
              <a:rPr lang="en-US" altLang="zh-CN" sz="1600" dirty="0">
                <a:latin typeface="+mj-ea"/>
                <a:ea typeface="+mj-ea"/>
                <a:cs typeface="Times New Roman" panose="02020603050405020304" pitchFamily="18" charset="0"/>
              </a:rPr>
              <a:t>PKCS#11</a:t>
            </a:r>
            <a:r>
              <a:rPr lang="zh-CN" altLang="zh-CN" sz="1600" dirty="0">
                <a:latin typeface="+mj-ea"/>
                <a:ea typeface="+mj-ea"/>
                <a:cs typeface="Times New Roman" panose="02020603050405020304" pitchFamily="18" charset="0"/>
              </a:rPr>
              <a:t>接口，</a:t>
            </a:r>
            <a:r>
              <a:rPr lang="en-US" altLang="zh-CN" sz="1600" dirty="0">
                <a:latin typeface="+mj-ea"/>
                <a:ea typeface="+mj-ea"/>
                <a:cs typeface="Times New Roman" panose="02020603050405020304" pitchFamily="18" charset="0"/>
              </a:rPr>
              <a:t>CAL</a:t>
            </a:r>
            <a:r>
              <a:rPr lang="zh-CN" altLang="zh-CN" sz="1600" dirty="0">
                <a:latin typeface="+mj-ea"/>
                <a:ea typeface="+mj-ea"/>
                <a:cs typeface="Times New Roman" panose="02020603050405020304" pitchFamily="18" charset="0"/>
              </a:rPr>
              <a:t>已经实现了一套支持</a:t>
            </a:r>
            <a:r>
              <a:rPr lang="en-US" altLang="zh-CN" sz="1600" dirty="0">
                <a:latin typeface="+mj-ea"/>
                <a:ea typeface="+mj-ea"/>
                <a:cs typeface="Times New Roman" panose="02020603050405020304" pitchFamily="18" charset="0"/>
              </a:rPr>
              <a:t>PKCS#11</a:t>
            </a:r>
            <a:r>
              <a:rPr lang="zh-CN" altLang="zh-CN" sz="1600" dirty="0">
                <a:latin typeface="+mj-ea"/>
                <a:ea typeface="+mj-ea"/>
                <a:cs typeface="Times New Roman" panose="02020603050405020304" pitchFamily="18" charset="0"/>
              </a:rPr>
              <a:t>的接口，从目录</a:t>
            </a:r>
            <a:r>
              <a:rPr lang="zh-CN" altLang="zh-CN" sz="1600" dirty="0" smtClean="0">
                <a:latin typeface="+mj-ea"/>
                <a:ea typeface="+mj-ea"/>
                <a:cs typeface="Times New Roman" panose="02020603050405020304" pitchFamily="18" charset="0"/>
              </a:rPr>
              <a:t>结构</a:t>
            </a:r>
            <a:r>
              <a:rPr lang="zh-CN" altLang="en-US" sz="1600" dirty="0" smtClean="0">
                <a:latin typeface="+mj-ea"/>
                <a:ea typeface="+mj-ea"/>
                <a:cs typeface="Times New Roman" panose="02020603050405020304" pitchFamily="18" charset="0"/>
              </a:rPr>
              <a:t>可以</a:t>
            </a:r>
            <a:r>
              <a:rPr lang="zh-CN" altLang="zh-CN" sz="1600" dirty="0" smtClean="0">
                <a:latin typeface="+mj-ea"/>
                <a:ea typeface="+mj-ea"/>
                <a:cs typeface="Times New Roman" panose="02020603050405020304" pitchFamily="18" charset="0"/>
              </a:rPr>
              <a:t>看出</a:t>
            </a:r>
            <a:r>
              <a:rPr lang="zh-CN" altLang="zh-CN" sz="1600" dirty="0">
                <a:latin typeface="+mj-ea"/>
                <a:ea typeface="+mj-ea"/>
                <a:cs typeface="Times New Roman" panose="02020603050405020304" pitchFamily="18" charset="0"/>
              </a:rPr>
              <a:t>对于</a:t>
            </a:r>
            <a:r>
              <a:rPr lang="en-US" altLang="zh-CN" sz="1600" dirty="0">
                <a:latin typeface="+mj-ea"/>
                <a:ea typeface="+mj-ea"/>
                <a:cs typeface="Times New Roman" panose="02020603050405020304" pitchFamily="18" charset="0"/>
              </a:rPr>
              <a:t>CAL</a:t>
            </a:r>
            <a:r>
              <a:rPr lang="zh-CN" altLang="zh-CN" sz="1600" dirty="0">
                <a:latin typeface="+mj-ea"/>
                <a:ea typeface="+mj-ea"/>
                <a:cs typeface="Times New Roman" panose="02020603050405020304" pitchFamily="18" charset="0"/>
              </a:rPr>
              <a:t>库来说，</a:t>
            </a:r>
            <a:r>
              <a:rPr lang="en-US" altLang="zh-CN" sz="1600" dirty="0">
                <a:latin typeface="+mj-ea"/>
                <a:ea typeface="+mj-ea"/>
                <a:cs typeface="Times New Roman" panose="02020603050405020304" pitchFamily="18" charset="0"/>
              </a:rPr>
              <a:t>PKCS#11</a:t>
            </a:r>
            <a:r>
              <a:rPr lang="zh-CN" altLang="zh-CN" sz="1600" dirty="0">
                <a:latin typeface="+mj-ea"/>
                <a:ea typeface="+mj-ea"/>
                <a:cs typeface="Times New Roman" panose="02020603050405020304" pitchFamily="18" charset="0"/>
              </a:rPr>
              <a:t>接口放在</a:t>
            </a:r>
            <a:r>
              <a:rPr lang="en-US" altLang="zh-CN" sz="1600" dirty="0">
                <a:latin typeface="+mj-ea"/>
                <a:ea typeface="+mj-ea"/>
                <a:cs typeface="Times New Roman" panose="02020603050405020304" pitchFamily="18" charset="0"/>
              </a:rPr>
              <a:t>app</a:t>
            </a:r>
            <a:r>
              <a:rPr lang="zh-CN" altLang="zh-CN" sz="1600" dirty="0">
                <a:latin typeface="+mj-ea"/>
                <a:ea typeface="+mj-ea"/>
                <a:cs typeface="Times New Roman" panose="02020603050405020304" pitchFamily="18" charset="0"/>
              </a:rPr>
              <a:t>目录下作为应用层接口</a:t>
            </a:r>
            <a:r>
              <a:rPr lang="zh-CN" altLang="zh-CN" sz="1600" dirty="0" smtClean="0">
                <a:latin typeface="+mj-ea"/>
                <a:ea typeface="+mj-ea"/>
                <a:cs typeface="Times New Roman" panose="02020603050405020304" pitchFamily="18" charset="0"/>
              </a:rPr>
              <a:t>。</a:t>
            </a:r>
            <a:endParaRPr lang="en-US" altLang="zh-CN" sz="1600" dirty="0" smtClean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en-US" altLang="zh-CN" sz="16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r>
              <a:rPr lang="zh-CN" altLang="zh-CN" sz="1600" dirty="0" smtClean="0">
                <a:latin typeface="+mj-ea"/>
                <a:ea typeface="+mj-ea"/>
              </a:rPr>
              <a:t>编译选项</a:t>
            </a:r>
            <a:r>
              <a:rPr lang="zh-CN" altLang="en-US" sz="1600" dirty="0" smtClean="0">
                <a:latin typeface="+mj-ea"/>
                <a:ea typeface="+mj-ea"/>
              </a:rPr>
              <a:t>增加</a:t>
            </a:r>
            <a:r>
              <a:rPr lang="zh-CN" altLang="zh-CN" sz="1600" dirty="0" smtClean="0">
                <a:latin typeface="+mj-ea"/>
                <a:ea typeface="+mj-ea"/>
              </a:rPr>
              <a:t>：</a:t>
            </a:r>
            <a:r>
              <a:rPr lang="en-US" altLang="zh-CN" sz="1600" dirty="0" smtClean="0">
                <a:solidFill>
                  <a:srgbClr val="FF0000"/>
                </a:solidFill>
                <a:latin typeface="+mj-ea"/>
                <a:ea typeface="+mj-ea"/>
              </a:rPr>
              <a:t>ATCA_PKCS11=ON</a:t>
            </a:r>
            <a:r>
              <a:rPr lang="zh-CN" altLang="en-US" sz="1600" dirty="0" smtClean="0">
                <a:solidFill>
                  <a:srgbClr val="FF0000"/>
                </a:solidFill>
                <a:latin typeface="+mj-ea"/>
                <a:ea typeface="+mj-ea"/>
              </a:rPr>
              <a:t>，</a:t>
            </a:r>
            <a:r>
              <a:rPr lang="en-US" altLang="zh-CN" sz="1600" dirty="0" smtClean="0">
                <a:solidFill>
                  <a:srgbClr val="FF0000"/>
                </a:solidFill>
                <a:latin typeface="+mj-ea"/>
                <a:ea typeface="+mj-ea"/>
              </a:rPr>
              <a:t>PKCS11_USE_STATIC_CONFIG=ON</a:t>
            </a:r>
          </a:p>
          <a:p>
            <a:r>
              <a:rPr lang="zh-CN" altLang="en-US" sz="1600" dirty="0" smtClean="0">
                <a:latin typeface="+mj-ea"/>
                <a:ea typeface="+mj-ea"/>
              </a:rPr>
              <a:t>默认</a:t>
            </a:r>
            <a:r>
              <a:rPr lang="en-US" altLang="zh-CN" sz="1600" dirty="0" err="1" smtClean="0">
                <a:latin typeface="+mj-ea"/>
                <a:ea typeface="+mj-ea"/>
              </a:rPr>
              <a:t>cryptoauthlib</a:t>
            </a:r>
            <a:r>
              <a:rPr lang="zh-CN" altLang="en-US" sz="1600" dirty="0" smtClean="0">
                <a:latin typeface="+mj-ea"/>
                <a:ea typeface="+mj-ea"/>
              </a:rPr>
              <a:t>库提供的</a:t>
            </a:r>
            <a:r>
              <a:rPr lang="en-US" altLang="zh-CN" sz="1600" dirty="0" smtClean="0">
                <a:latin typeface="+mj-ea"/>
                <a:ea typeface="+mj-ea"/>
              </a:rPr>
              <a:t>Linux</a:t>
            </a:r>
            <a:r>
              <a:rPr lang="zh-CN" altLang="en-US" sz="1600" dirty="0" smtClean="0">
                <a:latin typeface="+mj-ea"/>
                <a:ea typeface="+mj-ea"/>
              </a:rPr>
              <a:t>版本的，通过读取配置文件来动态配置</a:t>
            </a:r>
            <a:r>
              <a:rPr lang="en-US" altLang="zh-CN" sz="1600" dirty="0" smtClean="0">
                <a:latin typeface="+mj-ea"/>
                <a:ea typeface="+mj-ea"/>
              </a:rPr>
              <a:t>PKCS#11</a:t>
            </a:r>
            <a:endParaRPr lang="zh-CN" altLang="en-US" sz="1600" dirty="0"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7063" y="3142734"/>
            <a:ext cx="1741182" cy="446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73000"/>
              </a:lnSpc>
              <a:spcBef>
                <a:spcPts val="1300"/>
              </a:spcBef>
              <a:spcAft>
                <a:spcPts val="0"/>
              </a:spcAft>
            </a:pPr>
            <a:r>
              <a:rPr lang="en-US" altLang="zh-CN" sz="1600" b="1" dirty="0" smtClean="0">
                <a:latin typeface="+mn-ea"/>
                <a:cs typeface="微软雅黑" panose="020B0503020204020204" pitchFamily="34" charset="-122"/>
              </a:rPr>
              <a:t>PKCS#11</a:t>
            </a:r>
            <a:r>
              <a:rPr lang="zh-CN" altLang="zh-CN" sz="1600" b="1" dirty="0">
                <a:latin typeface="+mn-ea"/>
                <a:cs typeface="微软雅黑" panose="020B0503020204020204" pitchFamily="34" charset="-122"/>
              </a:rPr>
              <a:t>静态配置</a:t>
            </a:r>
            <a:endParaRPr lang="zh-CN" altLang="zh-CN" sz="1600" b="1" dirty="0">
              <a:effectLst/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08138" y="3694679"/>
            <a:ext cx="8713409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TA100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中的概念比如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handle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，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element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需要对应</a:t>
            </a:r>
            <a:r>
              <a:rPr lang="en-US" altLang="zh-CN" sz="1600" dirty="0" smtClean="0">
                <a:latin typeface="+mn-ea"/>
                <a:cs typeface="Times New Roman" panose="02020603050405020304" pitchFamily="18" charset="0"/>
              </a:rPr>
              <a:t>pkcs#11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中的概念，所以需要</a:t>
            </a:r>
            <a:r>
              <a:rPr lang="en-US" altLang="zh-CN" sz="1600" dirty="0" smtClean="0">
                <a:latin typeface="+mn-ea"/>
                <a:cs typeface="Times New Roman" panose="02020603050405020304" pitchFamily="18" charset="0"/>
              </a:rPr>
              <a:t>PKCS#11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配置。也就是将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PKCS11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中的概念映射成为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TA100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中的概念</a:t>
            </a:r>
            <a:r>
              <a:rPr lang="zh-CN" altLang="zh-CN" sz="16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1600" dirty="0" smtClean="0"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zh-CN" altLang="zh-CN" sz="1600" dirty="0"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主要是两个方面：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TA100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的初始化也就是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pkcs11_tee_interface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中需要定义的。</a:t>
            </a:r>
            <a:endParaRPr lang="zh-CN" altLang="zh-CN" sz="1600" dirty="0">
              <a:latin typeface="+mn-ea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PKCS11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中需要映射的对象，也就是上层应用比如</a:t>
            </a:r>
            <a:r>
              <a:rPr lang="en-US" altLang="zh-CN" sz="1600" dirty="0" err="1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openssl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能够操作的对象。对象属性包括：</a:t>
            </a:r>
            <a:r>
              <a:rPr lang="zh-CN" altLang="zh-CN" sz="1600" dirty="0">
                <a:solidFill>
                  <a:srgbClr val="FF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对称密钥，非对称私钥，非对称公钥，证书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。另外需要给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HSM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起个名字也就是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token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的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label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。以及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token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的</a:t>
            </a:r>
            <a:r>
              <a:rPr lang="en-US" altLang="zh-CN" sz="1600" dirty="0" err="1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UserPinHandle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用于鉴权登录用户。通过阅读源码，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CAL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库本身只提供一个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slot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：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0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，也很好理解，本来就是一个硬件设备。（与客户联调可知，上层</a:t>
            </a:r>
            <a:r>
              <a:rPr lang="en-US" altLang="zh-CN" sz="1600" dirty="0" err="1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openssl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通常通过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label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和对象属性来检索对象）</a:t>
            </a:r>
            <a:endParaRPr lang="zh-CN" altLang="zh-CN" sz="1600" dirty="0">
              <a:latin typeface="+mn-ea"/>
              <a:cs typeface="Times New Roman" panose="02020603050405020304" pitchFamily="18" charset="0"/>
            </a:endParaRPr>
          </a:p>
          <a:p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下图橘黄色部分需要开发自行实现，可以参照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Linux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解析配置文件的代码。</a:t>
            </a:r>
            <a:endParaRPr lang="zh-CN" altLang="en-US" sz="1600" dirty="0"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67744" y="536038"/>
            <a:ext cx="4104456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CN" altLang="en-US" sz="2400" dirty="0" smtClean="0"/>
              <a:t>什么是</a:t>
            </a:r>
            <a:r>
              <a:rPr lang="en-US" altLang="zh-CN" sz="2400" dirty="0" smtClean="0"/>
              <a:t>PKCS#11</a:t>
            </a:r>
            <a:r>
              <a:rPr lang="zh-CN" altLang="en-US" sz="2400" dirty="0" smtClean="0"/>
              <a:t>？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95900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6" grpId="0"/>
      <p:bldP spid="8" grpId="0"/>
      <p:bldP spid="10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563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开发流程：</a:t>
            </a:r>
            <a:r>
              <a:rPr lang="en-US" altLang="zh-CN" dirty="0" smtClean="0"/>
              <a:t>PKCS#11</a:t>
            </a:r>
            <a:r>
              <a:rPr lang="zh-CN" altLang="en-US" dirty="0" smtClean="0"/>
              <a:t>静态配置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pic>
        <p:nvPicPr>
          <p:cNvPr id="8" name="Drawing 8" descr="截图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186067" y="857232"/>
            <a:ext cx="7842317" cy="342717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91019" y="540709"/>
            <a:ext cx="704527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r>
              <a:rPr lang="zh-CN" altLang="en-US" sz="1200" dirty="0" smtClean="0">
                <a:latin typeface="+mn-ea"/>
              </a:rPr>
              <a:t>实现</a:t>
            </a:r>
            <a:r>
              <a:rPr lang="en-US" altLang="zh-CN" sz="1200" dirty="0" smtClean="0">
                <a:latin typeface="+mn-ea"/>
              </a:rPr>
              <a:t>PKCS#11</a:t>
            </a:r>
            <a:r>
              <a:rPr lang="zh-CN" altLang="en-US" sz="1200" dirty="0" smtClean="0">
                <a:latin typeface="+mn-ea"/>
              </a:rPr>
              <a:t>静态配置 </a:t>
            </a:r>
            <a:r>
              <a:rPr lang="en-US" altLang="zh-CN" sz="1200" dirty="0" err="1" smtClean="0">
                <a:latin typeface="+mn-ea"/>
              </a:rPr>
              <a:t>ptee_examples</a:t>
            </a:r>
            <a:r>
              <a:rPr lang="en-US" altLang="zh-CN" sz="1200" dirty="0" smtClean="0">
                <a:latin typeface="+mn-ea"/>
              </a:rPr>
              <a:t>/</a:t>
            </a:r>
            <a:r>
              <a:rPr lang="en-US" altLang="zh-CN" sz="1200" dirty="0" err="1" smtClean="0">
                <a:latin typeface="+mn-ea"/>
              </a:rPr>
              <a:t>calproxy</a:t>
            </a:r>
            <a:r>
              <a:rPr lang="en-US" altLang="zh-CN" sz="1200" dirty="0" smtClean="0">
                <a:latin typeface="+mn-ea"/>
              </a:rPr>
              <a:t>/ta/</a:t>
            </a:r>
            <a:r>
              <a:rPr lang="en-US" altLang="zh-CN" sz="1200" dirty="0" err="1" smtClean="0">
                <a:latin typeface="+mn-ea"/>
              </a:rPr>
              <a:t>cryptauth</a:t>
            </a:r>
            <a:r>
              <a:rPr lang="en-US" altLang="zh-CN" sz="1200" dirty="0" smtClean="0">
                <a:latin typeface="+mn-ea"/>
              </a:rPr>
              <a:t>/app/pkcs11/tee_pkcs11_config.c</a:t>
            </a:r>
            <a:endParaRPr lang="zh-CN" altLang="zh-CN" sz="1200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67" y="4289573"/>
            <a:ext cx="3076717" cy="221732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8653" y="4274485"/>
            <a:ext cx="4732437" cy="223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87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18931"/>
            <a:ext cx="3131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开发流程</a:t>
            </a:r>
            <a:r>
              <a:rPr lang="zh-CN" altLang="en-US" b="1" dirty="0" smtClean="0"/>
              <a:t>：非</a:t>
            </a:r>
            <a:r>
              <a:rPr lang="en-US" altLang="zh-CN" dirty="0" smtClean="0"/>
              <a:t>PKCS#11</a:t>
            </a:r>
            <a:r>
              <a:rPr lang="zh-CN" altLang="en-US" dirty="0"/>
              <a:t>封装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27089" y="449349"/>
            <a:ext cx="8393586" cy="3989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3000"/>
              </a:lnSpc>
              <a:spcBef>
                <a:spcPts val="1300"/>
              </a:spcBef>
              <a:spcAft>
                <a:spcPts val="0"/>
              </a:spcAft>
            </a:pPr>
            <a:r>
              <a:rPr lang="zh-CN" altLang="zh-CN" sz="1400" b="1" dirty="0">
                <a:latin typeface="+mn-ea"/>
                <a:cs typeface="微软雅黑" panose="020B0503020204020204" pitchFamily="34" charset="-122"/>
              </a:rPr>
              <a:t>非</a:t>
            </a:r>
            <a:r>
              <a:rPr lang="en-US" altLang="zh-CN" sz="1400" b="1" dirty="0">
                <a:latin typeface="+mn-ea"/>
                <a:cs typeface="微软雅黑" panose="020B0503020204020204" pitchFamily="34" charset="-122"/>
              </a:rPr>
              <a:t>PKCS11</a:t>
            </a:r>
            <a:r>
              <a:rPr lang="zh-CN" altLang="zh-CN" sz="1400" b="1" dirty="0">
                <a:latin typeface="+mn-ea"/>
                <a:cs typeface="微软雅黑" panose="020B0503020204020204" pitchFamily="34" charset="-122"/>
              </a:rPr>
              <a:t>封装</a:t>
            </a:r>
            <a:endParaRPr lang="zh-CN" altLang="zh-CN" sz="1400" b="1" dirty="0">
              <a:latin typeface="+mn-ea"/>
            </a:endParaRPr>
          </a:p>
          <a:p>
            <a:pPr>
              <a:spcAft>
                <a:spcPts val="0"/>
              </a:spcAft>
            </a:pPr>
            <a:r>
              <a:rPr lang="zh-CN" altLang="zh-CN" sz="1400" dirty="0">
                <a:latin typeface="+mn-ea"/>
                <a:cs typeface="Times New Roman" panose="02020603050405020304" pitchFamily="18" charset="0"/>
              </a:rPr>
              <a:t>主要业务：加密，解密，认证，导出证书，生成随机数，获取芯片</a:t>
            </a:r>
            <a:r>
              <a:rPr lang="en-US" altLang="zh-CN" sz="1400" dirty="0" smtClean="0">
                <a:latin typeface="+mn-ea"/>
                <a:cs typeface="Times New Roman" panose="02020603050405020304" pitchFamily="18" charset="0"/>
              </a:rPr>
              <a:t>UUID</a:t>
            </a:r>
          </a:p>
          <a:p>
            <a:pPr>
              <a:spcAft>
                <a:spcPts val="0"/>
              </a:spcAft>
            </a:pPr>
            <a:endParaRPr lang="zh-CN" altLang="zh-CN" sz="1400" dirty="0">
              <a:latin typeface="+mn-ea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zh-CN" altLang="zh-CN" sz="1400" dirty="0">
                <a:latin typeface="+mn-ea"/>
                <a:cs typeface="Times New Roman" panose="02020603050405020304" pitchFamily="18" charset="0"/>
              </a:rPr>
              <a:t>传输的数据长度未知，由于定义的定长共享内存，因此需要分段传输数据</a:t>
            </a:r>
            <a:r>
              <a:rPr lang="zh-CN" altLang="zh-CN" sz="1400" dirty="0" smtClean="0">
                <a:latin typeface="+mn-ea"/>
                <a:cs typeface="Times New Roman" panose="02020603050405020304" pitchFamily="18" charset="0"/>
              </a:rPr>
              <a:t>。分析</a:t>
            </a:r>
            <a:r>
              <a:rPr lang="zh-CN" altLang="zh-CN" sz="1400" dirty="0">
                <a:latin typeface="+mn-ea"/>
                <a:cs typeface="Times New Roman" panose="02020603050405020304" pitchFamily="18" charset="0"/>
              </a:rPr>
              <a:t>业务，只有加解密数据长度未知，其他业务数据量不会很大</a:t>
            </a:r>
            <a:r>
              <a:rPr lang="zh-CN" altLang="zh-CN" sz="14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1400" dirty="0" smtClean="0">
              <a:latin typeface="+mn-ea"/>
              <a:cs typeface="Times New Roman" panose="02020603050405020304" pitchFamily="18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en-US" altLang="zh-CN" sz="1400" dirty="0" smtClean="0">
                <a:latin typeface="+mn-ea"/>
              </a:rPr>
              <a:t> </a:t>
            </a:r>
            <a:r>
              <a:rPr lang="zh-CN" altLang="zh-CN" sz="1400" dirty="0" smtClean="0">
                <a:latin typeface="+mn-ea"/>
              </a:rPr>
              <a:t>采用</a:t>
            </a:r>
            <a:r>
              <a:rPr lang="zh-CN" altLang="zh-CN" sz="1400" dirty="0">
                <a:latin typeface="+mn-ea"/>
              </a:rPr>
              <a:t>动态分配内存，然后使用</a:t>
            </a:r>
            <a:r>
              <a:rPr lang="en-US" altLang="zh-CN" sz="1400" dirty="0" err="1">
                <a:latin typeface="+mn-ea"/>
              </a:rPr>
              <a:t>TEEC_RegisterSharedMemory</a:t>
            </a:r>
            <a:r>
              <a:rPr lang="zh-CN" altLang="zh-CN" sz="1400" dirty="0">
                <a:latin typeface="+mn-ea"/>
              </a:rPr>
              <a:t>将其注册为共享内存。</a:t>
            </a:r>
          </a:p>
          <a:p>
            <a:r>
              <a:rPr lang="zh-CN" altLang="zh-CN" sz="1400" dirty="0">
                <a:latin typeface="+mn-ea"/>
              </a:rPr>
              <a:t>见：</a:t>
            </a:r>
            <a:r>
              <a:rPr lang="en-US" altLang="zh-CN" sz="1400" dirty="0">
                <a:latin typeface="+mn-ea"/>
              </a:rPr>
              <a:t>REE</a:t>
            </a:r>
            <a:r>
              <a:rPr lang="zh-CN" altLang="zh-CN" sz="1400" dirty="0">
                <a:latin typeface="+mn-ea"/>
              </a:rPr>
              <a:t>和</a:t>
            </a:r>
            <a:r>
              <a:rPr lang="en-US" altLang="zh-CN" sz="1400" dirty="0">
                <a:latin typeface="+mn-ea"/>
              </a:rPr>
              <a:t>TEE</a:t>
            </a:r>
            <a:r>
              <a:rPr lang="zh-CN" altLang="zh-CN" sz="1400" dirty="0">
                <a:latin typeface="+mn-ea"/>
              </a:rPr>
              <a:t>数据</a:t>
            </a:r>
            <a:r>
              <a:rPr lang="zh-CN" altLang="zh-CN" sz="1400" dirty="0" smtClean="0">
                <a:latin typeface="+mn-ea"/>
              </a:rPr>
              <a:t>传输</a:t>
            </a:r>
            <a:endParaRPr lang="en-US" altLang="zh-CN" sz="1400" dirty="0" smtClean="0">
              <a:latin typeface="+mn-ea"/>
            </a:endParaRPr>
          </a:p>
          <a:p>
            <a:pPr>
              <a:lnSpc>
                <a:spcPct val="173000"/>
              </a:lnSpc>
              <a:spcBef>
                <a:spcPts val="1300"/>
              </a:spcBef>
            </a:pPr>
            <a:r>
              <a:rPr lang="en-US" altLang="zh-CN" sz="1400" b="1" dirty="0" smtClean="0">
                <a:latin typeface="+mn-ea"/>
                <a:cs typeface="微软雅黑" panose="020B0503020204020204" pitchFamily="34" charset="-122"/>
              </a:rPr>
              <a:t>PKCS11</a:t>
            </a:r>
            <a:r>
              <a:rPr lang="zh-CN" altLang="zh-CN" sz="1400" b="1" dirty="0">
                <a:latin typeface="+mn-ea"/>
                <a:cs typeface="微软雅黑" panose="020B0503020204020204" pitchFamily="34" charset="-122"/>
              </a:rPr>
              <a:t>封装</a:t>
            </a:r>
          </a:p>
          <a:p>
            <a:pPr>
              <a:spcAft>
                <a:spcPts val="0"/>
              </a:spcAft>
            </a:pPr>
            <a:r>
              <a:rPr lang="zh-CN" altLang="zh-CN" sz="1400" dirty="0">
                <a:latin typeface="+mn-ea"/>
                <a:cs typeface="Times New Roman" panose="02020603050405020304" pitchFamily="18" charset="0"/>
              </a:rPr>
              <a:t>主要业务：加密，解密</a:t>
            </a:r>
            <a:r>
              <a:rPr lang="zh-CN" altLang="zh-CN" sz="1400" dirty="0" smtClean="0">
                <a:latin typeface="+mn-ea"/>
                <a:cs typeface="Times New Roman" panose="02020603050405020304" pitchFamily="18" charset="0"/>
              </a:rPr>
              <a:t>，</a:t>
            </a:r>
            <a:r>
              <a:rPr lang="zh-CN" altLang="en-US" sz="1400" dirty="0" smtClean="0">
                <a:latin typeface="+mn-ea"/>
                <a:cs typeface="Times New Roman" panose="02020603050405020304" pitchFamily="18" charset="0"/>
              </a:rPr>
              <a:t>签名</a:t>
            </a:r>
            <a:r>
              <a:rPr lang="zh-CN" altLang="zh-CN" sz="1400" dirty="0" smtClean="0">
                <a:latin typeface="+mn-ea"/>
                <a:cs typeface="Times New Roman" panose="02020603050405020304" pitchFamily="18" charset="0"/>
              </a:rPr>
              <a:t>，</a:t>
            </a:r>
            <a:r>
              <a:rPr lang="zh-CN" altLang="en-US" sz="1400" dirty="0" smtClean="0">
                <a:latin typeface="+mn-ea"/>
                <a:cs typeface="Times New Roman" panose="02020603050405020304" pitchFamily="18" charset="0"/>
              </a:rPr>
              <a:t>验签，生成摘要，</a:t>
            </a:r>
            <a:r>
              <a:rPr lang="zh-CN" altLang="zh-CN" sz="1400" dirty="0" smtClean="0">
                <a:latin typeface="+mn-ea"/>
                <a:cs typeface="Times New Roman" panose="02020603050405020304" pitchFamily="18" charset="0"/>
              </a:rPr>
              <a:t>生成随机数</a:t>
            </a:r>
            <a:endParaRPr lang="en-US" altLang="zh-CN" sz="1400" dirty="0">
              <a:latin typeface="+mn-ea"/>
              <a:cs typeface="Times New Roman" panose="02020603050405020304" pitchFamily="18" charset="0"/>
            </a:endParaRPr>
          </a:p>
          <a:p>
            <a:pPr lvl="0"/>
            <a:r>
              <a:rPr lang="zh-CN" altLang="en-US" sz="1400" dirty="0" smtClean="0"/>
              <a:t>主要难点：参数序列化</a:t>
            </a:r>
            <a:endParaRPr lang="en-US" altLang="zh-CN" sz="1400" dirty="0" smtClean="0"/>
          </a:p>
          <a:p>
            <a:pPr lvl="0"/>
            <a:endParaRPr lang="en-US" altLang="zh-CN" sz="1400" dirty="0" smtClean="0"/>
          </a:p>
          <a:p>
            <a:pPr lvl="0"/>
            <a:r>
              <a:rPr lang="en-US" altLang="zh-CN" sz="1400" dirty="0" smtClean="0"/>
              <a:t>PKCS11</a:t>
            </a:r>
            <a:r>
              <a:rPr lang="zh-CN" altLang="zh-CN" sz="1400" dirty="0"/>
              <a:t>的数据结构，主要复杂的数据结构有两个：</a:t>
            </a:r>
            <a:r>
              <a:rPr lang="en-US" altLang="zh-CN" sz="1400" dirty="0"/>
              <a:t>CK_ATTRIBUTE</a:t>
            </a:r>
            <a:r>
              <a:rPr lang="zh-CN" altLang="zh-CN" sz="1400" dirty="0"/>
              <a:t>和</a:t>
            </a:r>
            <a:r>
              <a:rPr lang="en-US" altLang="zh-CN" sz="1400" dirty="0"/>
              <a:t>CK_MECHANISM</a:t>
            </a:r>
            <a:r>
              <a:rPr lang="zh-CN" altLang="zh-CN" sz="1400" dirty="0"/>
              <a:t>。两者结构体相同。</a:t>
            </a:r>
          </a:p>
          <a:p>
            <a:r>
              <a:rPr lang="zh-CN" altLang="zh-CN" sz="1400" dirty="0"/>
              <a:t>难点在于根据</a:t>
            </a:r>
            <a:r>
              <a:rPr lang="en-US" altLang="zh-CN" sz="1400" dirty="0"/>
              <a:t>type</a:t>
            </a:r>
            <a:r>
              <a:rPr lang="zh-CN" altLang="zh-CN" sz="1400" dirty="0"/>
              <a:t>决定</a:t>
            </a:r>
            <a:r>
              <a:rPr lang="en-US" altLang="zh-CN" sz="1400" dirty="0"/>
              <a:t>CK_VOID_PTR</a:t>
            </a:r>
            <a:r>
              <a:rPr lang="zh-CN" altLang="zh-CN" sz="1400" dirty="0"/>
              <a:t>可能是另一个结构体，另一个结构体可能也含有</a:t>
            </a:r>
            <a:r>
              <a:rPr lang="en-US" altLang="zh-CN" sz="1400" dirty="0"/>
              <a:t>CK_VOID_PTR</a:t>
            </a:r>
            <a:r>
              <a:rPr lang="zh-CN" altLang="zh-CN" sz="1400" dirty="0"/>
              <a:t>。举例</a:t>
            </a:r>
            <a:r>
              <a:rPr lang="en-US" altLang="zh-CN" sz="1400" dirty="0"/>
              <a:t>AES-GCM</a:t>
            </a:r>
            <a:r>
              <a:rPr lang="zh-CN" altLang="zh-CN" sz="1400" dirty="0"/>
              <a:t>的数据结构。</a:t>
            </a:r>
          </a:p>
          <a:p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1200" dirty="0" smtClean="0">
                <a:latin typeface="+mn-ea"/>
                <a:cs typeface="Times New Roman" panose="02020603050405020304" pitchFamily="18" charset="0"/>
              </a:rPr>
              <a:t>AES-GCM</a:t>
            </a:r>
            <a:r>
              <a:rPr lang="zh-CN" altLang="en-US" sz="1200" dirty="0">
                <a:latin typeface="+mn-ea"/>
                <a:cs typeface="Times New Roman" panose="02020603050405020304" pitchFamily="18" charset="0"/>
              </a:rPr>
              <a:t>数据结构变换图</a:t>
            </a:r>
            <a:r>
              <a:rPr lang="zh-CN" altLang="en-US" sz="1200" dirty="0" smtClean="0">
                <a:latin typeface="+mn-ea"/>
                <a:cs typeface="Times New Roman" panose="02020603050405020304" pitchFamily="18" charset="0"/>
              </a:rPr>
              <a:t>：</a:t>
            </a:r>
            <a:endParaRPr lang="zh-CN" altLang="zh-CN" sz="1200" dirty="0">
              <a:latin typeface="+mn-ea"/>
            </a:endParaRPr>
          </a:p>
        </p:txBody>
      </p:sp>
      <p:pic>
        <p:nvPicPr>
          <p:cNvPr id="5124" name="Drawing 3" descr="截图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1" y="4519304"/>
            <a:ext cx="8156383" cy="182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6"/>
          <p:cNvSpPr>
            <a:spLocks noChangeArrowheads="1"/>
          </p:cNvSpPr>
          <p:nvPr/>
        </p:nvSpPr>
        <p:spPr bwMode="auto">
          <a:xfrm>
            <a:off x="227089" y="6047201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08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915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开发流程</a:t>
            </a:r>
            <a:r>
              <a:rPr lang="zh-CN" altLang="en-US" b="1" dirty="0" smtClean="0"/>
              <a:t>：</a:t>
            </a:r>
            <a:r>
              <a:rPr lang="en-US" altLang="zh-CN" dirty="0" smtClean="0"/>
              <a:t>PKCS#11</a:t>
            </a:r>
            <a:r>
              <a:rPr lang="zh-CN" altLang="en-US" dirty="0"/>
              <a:t>封装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1663" y="486504"/>
            <a:ext cx="2871470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1600" dirty="0"/>
              <a:t>PKCS11</a:t>
            </a:r>
            <a:r>
              <a:rPr lang="zh-CN" altLang="zh-CN" sz="1600" dirty="0"/>
              <a:t>序列化数据结构变换图</a:t>
            </a:r>
            <a:r>
              <a:rPr lang="zh-CN" altLang="zh-CN" sz="1600" dirty="0" smtClean="0"/>
              <a:t>：</a:t>
            </a:r>
            <a:endParaRPr lang="zh-CN" altLang="zh-CN" sz="1600" dirty="0"/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pic>
        <p:nvPicPr>
          <p:cNvPr id="8" name="Drawing 2" descr="截图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236264" y="916237"/>
            <a:ext cx="8584208" cy="503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7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27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开发流程</a:t>
            </a:r>
            <a:r>
              <a:rPr lang="zh-CN" altLang="en-US" b="1" dirty="0" smtClean="0"/>
              <a:t>：</a:t>
            </a:r>
            <a:r>
              <a:rPr lang="en-US" altLang="zh-CN" b="1" dirty="0" smtClean="0"/>
              <a:t>REE</a:t>
            </a:r>
            <a:r>
              <a:rPr lang="zh-CN" altLang="en-US" b="1" dirty="0" smtClean="0"/>
              <a:t>和</a:t>
            </a:r>
            <a:r>
              <a:rPr lang="en-US" altLang="zh-CN" b="1" dirty="0" smtClean="0"/>
              <a:t>TEE</a:t>
            </a:r>
            <a:r>
              <a:rPr lang="zh-CN" altLang="en-US" b="1" dirty="0" smtClean="0"/>
              <a:t>通信</a:t>
            </a:r>
            <a:r>
              <a:rPr lang="zh-CN" altLang="en-US" b="1" dirty="0"/>
              <a:t>接口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11145" y="3598277"/>
            <a:ext cx="7518689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1600" dirty="0"/>
              <a:t>Trusted Execution Environment (TEE) </a:t>
            </a:r>
            <a:r>
              <a:rPr lang="zh-CN" altLang="zh-CN" sz="1600" dirty="0"/>
              <a:t>中用于传递数据的不同方式和结构</a:t>
            </a:r>
            <a:endParaRPr lang="zh-CN" altLang="en-US" sz="1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  <a:cs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1145" y="1098707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35933" y="4079473"/>
            <a:ext cx="7704856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569CD6"/>
                </a:solidFill>
                <a:latin typeface="Consolas" panose="020B0609020204030204" pitchFamily="49" charset="0"/>
              </a:rPr>
              <a:t>typedef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union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    </a:t>
            </a:r>
            <a:r>
              <a:rPr lang="en-US" altLang="zh-CN" dirty="0" err="1">
                <a:solidFill>
                  <a:schemeClr val="bg1"/>
                </a:solidFill>
                <a:latin typeface="Consolas" panose="020B0609020204030204" pitchFamily="49" charset="0"/>
              </a:rPr>
              <a:t>TEEC_TempMemoryReference</a:t>
            </a:r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latin typeface="Consolas" panose="020B0609020204030204" pitchFamily="49" charset="0"/>
              </a:rPr>
              <a:t>tmpref</a:t>
            </a:r>
            <a:r>
              <a:rPr lang="en-US" altLang="zh-CN" dirty="0" smtClean="0">
                <a:solidFill>
                  <a:schemeClr val="bg1"/>
                </a:solidFill>
                <a:latin typeface="Consolas" panose="020B0609020204030204" pitchFamily="49" charset="0"/>
              </a:rPr>
              <a:t>;      //</a:t>
            </a:r>
            <a:r>
              <a:rPr lang="zh-CN" alt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临时内存</a:t>
            </a:r>
            <a:endParaRPr lang="en-US" altLang="zh-CN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    </a:t>
            </a:r>
            <a:r>
              <a:rPr lang="en-US" altLang="zh-CN" dirty="0" err="1">
                <a:solidFill>
                  <a:schemeClr val="bg1"/>
                </a:solidFill>
                <a:latin typeface="Consolas" panose="020B0609020204030204" pitchFamily="49" charset="0"/>
              </a:rPr>
              <a:t>TEEC_RegisteredMemoryReference</a:t>
            </a:r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latin typeface="Consolas" panose="020B0609020204030204" pitchFamily="49" charset="0"/>
              </a:rPr>
              <a:t>memref</a:t>
            </a:r>
            <a:r>
              <a:rPr lang="en-US" altLang="zh-CN" dirty="0" smtClean="0">
                <a:solidFill>
                  <a:schemeClr val="bg1"/>
                </a:solidFill>
                <a:latin typeface="Consolas" panose="020B0609020204030204" pitchFamily="49" charset="0"/>
              </a:rPr>
              <a:t>;//</a:t>
            </a:r>
            <a:r>
              <a:rPr lang="zh-CN" alt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共享内存</a:t>
            </a:r>
            <a:endParaRPr lang="en-US" altLang="zh-CN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    </a:t>
            </a:r>
            <a:r>
              <a:rPr lang="en-US" altLang="zh-CN" dirty="0" err="1">
                <a:solidFill>
                  <a:schemeClr val="bg1"/>
                </a:solidFill>
                <a:latin typeface="Consolas" panose="020B0609020204030204" pitchFamily="49" charset="0"/>
              </a:rPr>
              <a:t>TEEC_Value</a:t>
            </a:r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 value</a:t>
            </a:r>
            <a:r>
              <a:rPr lang="en-US" altLang="zh-CN" dirty="0" smtClean="0">
                <a:solidFill>
                  <a:schemeClr val="bg1"/>
                </a:solidFill>
                <a:latin typeface="Consolas" panose="020B0609020204030204" pitchFamily="49" charset="0"/>
              </a:rPr>
              <a:t>;                     //</a:t>
            </a:r>
            <a:r>
              <a:rPr lang="zh-CN" alt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少量数据</a:t>
            </a:r>
            <a:endParaRPr lang="en-US" altLang="zh-CN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} </a:t>
            </a:r>
            <a:r>
              <a:rPr lang="en-US" altLang="zh-CN" dirty="0" err="1">
                <a:solidFill>
                  <a:schemeClr val="bg1"/>
                </a:solidFill>
                <a:latin typeface="Consolas" panose="020B0609020204030204" pitchFamily="49" charset="0"/>
              </a:rPr>
              <a:t>TEEC_Parameter</a:t>
            </a:r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US" altLang="zh-CN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35933" y="843677"/>
            <a:ext cx="334397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err="1" smtClean="0">
                <a:latin typeface="+mn-ea"/>
              </a:rPr>
              <a:t>TEEC_InitializeContext</a:t>
            </a:r>
            <a:endParaRPr lang="en-US" altLang="zh-CN" sz="1600" dirty="0" smtClean="0">
              <a:latin typeface="+mn-ea"/>
            </a:endParaRPr>
          </a:p>
          <a:p>
            <a:r>
              <a:rPr lang="en-US" altLang="zh-CN" sz="1600" dirty="0" err="1">
                <a:latin typeface="+mn-ea"/>
              </a:rPr>
              <a:t>TEEC_OpenSession</a:t>
            </a:r>
            <a:r>
              <a:rPr lang="en-US" altLang="zh-CN" sz="1600" dirty="0">
                <a:latin typeface="+mn-ea"/>
              </a:rPr>
              <a:t> </a:t>
            </a:r>
          </a:p>
          <a:p>
            <a:r>
              <a:rPr lang="en-US" altLang="zh-CN" sz="1600" dirty="0" err="1">
                <a:latin typeface="+mn-ea"/>
              </a:rPr>
              <a:t>TEEC_InvokeCommand</a:t>
            </a:r>
            <a:endParaRPr lang="en-US" altLang="zh-CN" sz="1600" dirty="0">
              <a:latin typeface="+mn-ea"/>
            </a:endParaRPr>
          </a:p>
          <a:p>
            <a:r>
              <a:rPr lang="en-US" altLang="zh-CN" sz="1600" dirty="0" err="1">
                <a:latin typeface="+mn-ea"/>
              </a:rPr>
              <a:t>TEEC_CloseSession</a:t>
            </a:r>
            <a:endParaRPr lang="en-US" altLang="zh-CN" sz="1600" dirty="0">
              <a:latin typeface="+mn-ea"/>
            </a:endParaRPr>
          </a:p>
          <a:p>
            <a:r>
              <a:rPr lang="en-US" altLang="zh-CN" sz="1600" dirty="0" err="1" smtClean="0">
                <a:latin typeface="+mn-ea"/>
              </a:rPr>
              <a:t>TEEC_FinalizeContext</a:t>
            </a:r>
            <a:endParaRPr lang="en-US" altLang="zh-CN" sz="1600" dirty="0" smtClean="0">
              <a:latin typeface="+mn-ea"/>
            </a:endParaRPr>
          </a:p>
          <a:p>
            <a:endParaRPr lang="en-US" altLang="zh-CN" sz="1600" dirty="0">
              <a:latin typeface="+mn-ea"/>
            </a:endParaRPr>
          </a:p>
          <a:p>
            <a:r>
              <a:rPr lang="en-US" altLang="zh-CN" sz="1600" dirty="0" err="1">
                <a:latin typeface="+mn-ea"/>
              </a:rPr>
              <a:t>TEEC_RegisterSharedMemory</a:t>
            </a:r>
            <a:endParaRPr lang="en-US" altLang="zh-CN" sz="1600" dirty="0">
              <a:latin typeface="+mn-ea"/>
            </a:endParaRPr>
          </a:p>
          <a:p>
            <a:r>
              <a:rPr lang="en-US" altLang="zh-CN" sz="1600" dirty="0" err="1">
                <a:latin typeface="+mn-ea"/>
              </a:rPr>
              <a:t>TEEC_AllocateSharedMemory</a:t>
            </a:r>
            <a:endParaRPr lang="en-US" altLang="zh-CN" sz="1600" dirty="0">
              <a:latin typeface="+mn-ea"/>
            </a:endParaRPr>
          </a:p>
          <a:p>
            <a:r>
              <a:rPr lang="en-US" altLang="zh-CN" sz="1600" dirty="0" err="1">
                <a:latin typeface="+mn-ea"/>
              </a:rPr>
              <a:t>TEEC_ReleaseSharedMemory</a:t>
            </a:r>
            <a:endParaRPr lang="en-US" altLang="zh-CN" sz="1600" dirty="0">
              <a:latin typeface="+mn-ea"/>
            </a:endParaRPr>
          </a:p>
          <a:p>
            <a:r>
              <a:rPr lang="en-US" altLang="zh-CN" sz="1600" dirty="0" err="1" smtClean="0">
                <a:latin typeface="+mn-ea"/>
              </a:rPr>
              <a:t>TEEC_RequestCancellation</a:t>
            </a:r>
            <a:endParaRPr lang="en-US" altLang="zh-CN" sz="1600" dirty="0">
              <a:latin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74073" y="474345"/>
            <a:ext cx="2287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4F4F4F"/>
                </a:solidFill>
                <a:latin typeface="PingFang SC"/>
              </a:rPr>
              <a:t>TEE Client API</a:t>
            </a:r>
            <a:r>
              <a:rPr lang="zh-CN" altLang="en-US" b="1" dirty="0">
                <a:solidFill>
                  <a:srgbClr val="4F4F4F"/>
                </a:solidFill>
                <a:latin typeface="PingFang SC"/>
              </a:rPr>
              <a:t>介绍</a:t>
            </a:r>
            <a:endParaRPr lang="zh-CN" altLang="en-US" b="1" i="0" dirty="0">
              <a:solidFill>
                <a:srgbClr val="4F4F4F"/>
              </a:solidFill>
              <a:effectLst/>
              <a:latin typeface="PingFang SC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69793" y="487900"/>
            <a:ext cx="2521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4F4F4F"/>
                </a:solidFill>
                <a:latin typeface="PingFang SC"/>
              </a:rPr>
              <a:t>TEE </a:t>
            </a:r>
            <a:r>
              <a:rPr lang="en-US" altLang="zh-CN" b="1" dirty="0" smtClean="0">
                <a:solidFill>
                  <a:srgbClr val="4F4F4F"/>
                </a:solidFill>
                <a:latin typeface="PingFang SC"/>
              </a:rPr>
              <a:t>Internal API</a:t>
            </a:r>
            <a:r>
              <a:rPr lang="zh-CN" altLang="en-US" b="1" dirty="0" smtClean="0">
                <a:solidFill>
                  <a:srgbClr val="4F4F4F"/>
                </a:solidFill>
                <a:latin typeface="PingFang SC"/>
              </a:rPr>
              <a:t>介绍</a:t>
            </a:r>
            <a:endParaRPr lang="zh-CN" altLang="en-US" b="1" dirty="0">
              <a:solidFill>
                <a:srgbClr val="4F4F4F"/>
              </a:solidFill>
              <a:latin typeface="PingFang SC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69793" y="870787"/>
            <a:ext cx="360666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latin typeface="+mn-ea"/>
              </a:rPr>
              <a:t>TA</a:t>
            </a:r>
            <a:r>
              <a:rPr lang="zh-CN" altLang="en-US" sz="1600" dirty="0">
                <a:latin typeface="+mn-ea"/>
              </a:rPr>
              <a:t>_</a:t>
            </a:r>
            <a:r>
              <a:rPr lang="zh-CN" altLang="en-US" sz="1600" dirty="0" smtClean="0">
                <a:latin typeface="+mn-ea"/>
              </a:rPr>
              <a:t>CreateEntryPoint</a:t>
            </a:r>
            <a:endParaRPr lang="en-US" altLang="zh-CN" sz="1600" dirty="0" smtClean="0">
              <a:latin typeface="+mn-ea"/>
            </a:endParaRPr>
          </a:p>
          <a:p>
            <a:r>
              <a:rPr lang="zh-CN" altLang="en-US" sz="1600" dirty="0">
                <a:latin typeface="+mn-ea"/>
              </a:rPr>
              <a:t>TA_OpenSessionEntryPoint</a:t>
            </a:r>
          </a:p>
          <a:p>
            <a:r>
              <a:rPr lang="zh-CN" altLang="en-US" sz="1600" dirty="0">
                <a:latin typeface="+mn-ea"/>
              </a:rPr>
              <a:t>TA_InvokeCommandEntryPoint</a:t>
            </a:r>
          </a:p>
          <a:p>
            <a:r>
              <a:rPr lang="zh-CN" altLang="en-US" sz="1600" dirty="0">
                <a:latin typeface="+mn-ea"/>
              </a:rPr>
              <a:t>TA_CloseSessionEntryPoint</a:t>
            </a:r>
          </a:p>
          <a:p>
            <a:r>
              <a:rPr lang="zh-CN" altLang="en-US" sz="1600" dirty="0" smtClean="0">
                <a:latin typeface="+mn-ea"/>
              </a:rPr>
              <a:t>TA</a:t>
            </a:r>
            <a:r>
              <a:rPr lang="zh-CN" altLang="en-US" sz="1600" dirty="0">
                <a:latin typeface="+mn-ea"/>
              </a:rPr>
              <a:t>_</a:t>
            </a:r>
            <a:r>
              <a:rPr lang="zh-CN" altLang="en-US" sz="1600" dirty="0" smtClean="0">
                <a:latin typeface="+mn-ea"/>
              </a:rPr>
              <a:t>DestroyEntryPoint</a:t>
            </a:r>
            <a:endParaRPr lang="zh-CN" altLang="en-US" sz="1600" dirty="0">
              <a:latin typeface="+mn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2987824" y="1098707"/>
            <a:ext cx="18659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2994087" y="1268760"/>
            <a:ext cx="18659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2987824" y="1556792"/>
            <a:ext cx="18659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2994087" y="1772816"/>
            <a:ext cx="18659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2994087" y="2060848"/>
            <a:ext cx="18659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hlinkClick r:id="rId2" action="ppaction://hlinksldjump"/>
          </p:cNvPr>
          <p:cNvSpPr txBox="1"/>
          <p:nvPr/>
        </p:nvSpPr>
        <p:spPr>
          <a:xfrm>
            <a:off x="7561996" y="6031545"/>
            <a:ext cx="1338828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dirty="0" smtClean="0"/>
              <a:t>返回架构图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9143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5868144" y="3064267"/>
            <a:ext cx="3600400" cy="479211"/>
          </a:xfrm>
          <a:prstGeom prst="rect">
            <a:avLst/>
          </a:prstGeom>
          <a:noFill/>
          <a:ln>
            <a:noFill/>
          </a:ln>
        </p:spPr>
        <p:txBody>
          <a:bodyPr wrap="square" lIns="108816" tIns="54408" rIns="108816" bIns="54408" rtlCol="0">
            <a:spAutoFit/>
          </a:bodyPr>
          <a:lstStyle/>
          <a:p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未来规划与展望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98735" y="1867248"/>
            <a:ext cx="842013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en-US" altLang="zh-CN" sz="4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cxnSp>
        <p:nvCxnSpPr>
          <p:cNvPr id="41" name="直接连接符 40"/>
          <p:cNvCxnSpPr/>
          <p:nvPr/>
        </p:nvCxnSpPr>
        <p:spPr>
          <a:xfrm flipH="1">
            <a:off x="1907704" y="902598"/>
            <a:ext cx="25605" cy="4974674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536" y="317531"/>
            <a:ext cx="1648920" cy="208823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7066" y="1841248"/>
            <a:ext cx="6039693" cy="3191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48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开发遇到的问题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99496"/>
            <a:ext cx="9144000" cy="225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0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5148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开发遇到的</a:t>
            </a:r>
            <a:r>
              <a:rPr lang="zh-CN" altLang="en-US" b="1" dirty="0" smtClean="0"/>
              <a:t>问题：</a:t>
            </a:r>
            <a:r>
              <a:rPr lang="en-US" altLang="zh-CN" dirty="0"/>
              <a:t>PKCS#11</a:t>
            </a:r>
            <a:r>
              <a:rPr lang="zh-CN" altLang="en-US" dirty="0"/>
              <a:t>接口</a:t>
            </a:r>
            <a:r>
              <a:rPr lang="en-US" altLang="zh-CN" dirty="0" err="1"/>
              <a:t>C_Login</a:t>
            </a:r>
            <a:r>
              <a:rPr lang="zh-CN" altLang="en-US" dirty="0"/>
              <a:t>失败问题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26422" y="667802"/>
            <a:ext cx="4104456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CN" altLang="en-US" sz="2400" dirty="0"/>
              <a:t>服务器是保存的密码原文吗</a:t>
            </a:r>
            <a:r>
              <a:rPr lang="zh-CN" altLang="en-US" sz="2400" dirty="0" smtClean="0"/>
              <a:t>？</a:t>
            </a:r>
            <a:endParaRPr lang="zh-CN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28596" y="1991462"/>
            <a:ext cx="8391876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en-US" altLang="zh-CN" b="1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PKCS#11</a:t>
            </a:r>
            <a:r>
              <a:rPr lang="zh-CN" altLang="zh-CN" b="1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接口</a:t>
            </a:r>
            <a:r>
              <a:rPr lang="en-US" altLang="zh-CN" b="1" dirty="0" err="1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C_Login</a:t>
            </a:r>
            <a:r>
              <a:rPr lang="zh-CN" altLang="zh-CN" b="1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失败</a:t>
            </a:r>
            <a:r>
              <a:rPr lang="zh-CN" altLang="zh-CN" b="1" dirty="0" smtClean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问题</a:t>
            </a:r>
            <a:endParaRPr lang="en-US" altLang="zh-CN" b="1" dirty="0" smtClean="0">
              <a:solidFill>
                <a:srgbClr val="000000"/>
              </a:solidFill>
              <a:highlight>
                <a:srgbClr val="FFFFFF"/>
              </a:highlight>
              <a:latin typeface="+mn-ea"/>
              <a:cs typeface="Times New Roman" panose="02020603050405020304" pitchFamily="18" charset="0"/>
            </a:endParaRPr>
          </a:p>
          <a:p>
            <a:pPr lvl="0">
              <a:spcAft>
                <a:spcPts val="0"/>
              </a:spcAft>
            </a:pPr>
            <a:endParaRPr lang="zh-CN" altLang="zh-CN" sz="1600" dirty="0"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如果使用采用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special handles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，必须是预置的，而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PKCS11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的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C_Login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会将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pin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码进行一次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kdf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后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auth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 session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。显然我们只知道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special handle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的原始值，如果把这个原始值当成摘要，而通过摘要反推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pin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码是非常困难的一件事。</a:t>
            </a:r>
            <a:endParaRPr lang="zh-CN" altLang="zh-CN" sz="1600" dirty="0">
              <a:latin typeface="+mn-ea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实际上对于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PKCS11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来说，可以采用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C_InitPIN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来创建这个登录密码，因为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C_InitPIN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在保存数据之前会做一次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kdf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，后面用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C_Login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登录就不会有问题了。而我们采用的是预置的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special handles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，如果写入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预置的之前手动做一次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kdf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，也没有问题。不过非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PKCS11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的接口就会无法登录。 </a:t>
            </a:r>
          </a:p>
          <a:p>
            <a:pPr>
              <a:spcAft>
                <a:spcPts val="0"/>
              </a:spcAft>
            </a:pP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总结一下就是：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special handles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保存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Pin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码的是原始数据。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PKCS#11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接口保存的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Pin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码是经过</a:t>
            </a:r>
            <a:r>
              <a:rPr lang="en-US" altLang="zh-CN" sz="1600" dirty="0" err="1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kdf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的摘要。</a:t>
            </a:r>
            <a:endParaRPr lang="zh-CN" altLang="zh-CN" sz="1600" dirty="0"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97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5436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开发遇到的问题</a:t>
            </a:r>
            <a:r>
              <a:rPr lang="zh-CN" altLang="en-US" b="1" dirty="0" smtClean="0"/>
              <a:t>：</a:t>
            </a:r>
            <a:r>
              <a:rPr lang="en-US" altLang="zh-CN" dirty="0" err="1"/>
              <a:t>Auth</a:t>
            </a:r>
            <a:r>
              <a:rPr lang="en-US" altLang="zh-CN" dirty="0"/>
              <a:t> session </a:t>
            </a:r>
            <a:r>
              <a:rPr lang="en-US" altLang="zh-CN" dirty="0" err="1"/>
              <a:t>key_buf</a:t>
            </a:r>
            <a:r>
              <a:rPr lang="zh-CN" altLang="en-US" dirty="0"/>
              <a:t>全局变量问题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223338" y="1418973"/>
            <a:ext cx="3888432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+mn-ea"/>
              </a:rPr>
              <a:t>Auth</a:t>
            </a:r>
            <a:r>
              <a:rPr lang="en-US" altLang="zh-CN" dirty="0">
                <a:latin typeface="+mn-ea"/>
              </a:rPr>
              <a:t> session </a:t>
            </a:r>
            <a:r>
              <a:rPr lang="en-US" altLang="zh-CN" dirty="0" err="1">
                <a:latin typeface="+mn-ea"/>
              </a:rPr>
              <a:t>key_buf</a:t>
            </a:r>
            <a:r>
              <a:rPr lang="zh-CN" altLang="en-US" dirty="0">
                <a:latin typeface="+mn-ea"/>
              </a:rPr>
              <a:t>全局变量</a:t>
            </a:r>
            <a:r>
              <a:rPr lang="zh-CN" altLang="en-US" dirty="0" smtClean="0">
                <a:latin typeface="+mn-ea"/>
              </a:rPr>
              <a:t>问题</a:t>
            </a:r>
            <a:endParaRPr lang="en-US" altLang="zh-CN" dirty="0" smtClean="0">
              <a:latin typeface="+mn-ea"/>
            </a:endParaRPr>
          </a:p>
          <a:p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>
              <a:spcAft>
                <a:spcPts val="0"/>
              </a:spcAft>
            </a:pPr>
            <a:r>
              <a:rPr lang="zh-CN" altLang="zh-CN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由于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客户对数据的安全十分关注，通常重要的秘钥，证书的访问都需要鉴权（</a:t>
            </a:r>
            <a:r>
              <a:rPr lang="en-US" altLang="zh-CN" sz="1600" dirty="0" err="1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auth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 session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）。而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microchip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提供的所有参考代码都在同一个函数中</a:t>
            </a:r>
            <a:r>
              <a:rPr lang="en-US" altLang="zh-CN" sz="1600" dirty="0" err="1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auth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 session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，执行完相关操作后</a:t>
            </a:r>
            <a:r>
              <a:rPr lang="en-US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terminate session</a:t>
            </a:r>
            <a:r>
              <a:rPr lang="zh-CN" altLang="zh-CN" sz="1600" dirty="0">
                <a:solidFill>
                  <a:srgbClr val="000000"/>
                </a:solidFill>
                <a:highlight>
                  <a:srgbClr val="FFFFFF"/>
                </a:highlight>
                <a:latin typeface="+mn-ea"/>
                <a:cs typeface="Times New Roman" panose="02020603050405020304" pitchFamily="18" charset="0"/>
              </a:rPr>
              <a:t>。而实际上其中使用的临时内存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key_buf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是会被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talib_auth_startup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修改，调用其他函数的时候会引用到这块内存。也就是说</a:t>
            </a:r>
            <a:r>
              <a:rPr lang="en-US" altLang="zh-CN" sz="1600" dirty="0" err="1">
                <a:latin typeface="+mn-ea"/>
                <a:cs typeface="Times New Roman" panose="02020603050405020304" pitchFamily="18" charset="0"/>
              </a:rPr>
              <a:t>key_buf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的生命周期要比调用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CAL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库的函数生命周期长才行。否则调用其他接口的时候会报</a:t>
            </a:r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0x86</a:t>
            </a:r>
            <a:r>
              <a:rPr lang="zh-CN" altLang="zh-CN" sz="1600" dirty="0">
                <a:latin typeface="+mn-ea"/>
                <a:cs typeface="Times New Roman" panose="02020603050405020304" pitchFamily="18" charset="0"/>
              </a:rPr>
              <a:t>的错误。</a:t>
            </a:r>
            <a:endParaRPr lang="zh-CN" altLang="zh-CN" sz="16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864108"/>
            <a:ext cx="4944153" cy="4464496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55576" y="1268760"/>
            <a:ext cx="720080" cy="2348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1403648" y="1543921"/>
            <a:ext cx="1175932" cy="17004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755576" y="3739110"/>
            <a:ext cx="936104" cy="288032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55576" y="4289946"/>
            <a:ext cx="936104" cy="288032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曲线连接符 18"/>
          <p:cNvCxnSpPr>
            <a:stCxn id="14" idx="7"/>
          </p:cNvCxnSpPr>
          <p:nvPr/>
        </p:nvCxnSpPr>
        <p:spPr>
          <a:xfrm rot="5400000" flipH="1" flipV="1">
            <a:off x="1735022" y="3176562"/>
            <a:ext cx="424299" cy="785161"/>
          </a:xfrm>
          <a:prstGeom prst="curved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/>
          <p:cNvCxnSpPr/>
          <p:nvPr/>
        </p:nvCxnSpPr>
        <p:spPr>
          <a:xfrm rot="5400000" flipH="1" flipV="1">
            <a:off x="1681127" y="3439553"/>
            <a:ext cx="1029218" cy="1008112"/>
          </a:xfrm>
          <a:prstGeom prst="curved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834510" y="3065860"/>
            <a:ext cx="1073193" cy="2348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838216" y="4726859"/>
            <a:ext cx="1213504" cy="2348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349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22" grpId="0" animBg="1"/>
      <p:bldP spid="2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851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开发遇到的问题</a:t>
            </a:r>
            <a:r>
              <a:rPr lang="zh-CN" altLang="en-US" b="1" dirty="0" smtClean="0"/>
              <a:t>：</a:t>
            </a:r>
            <a:r>
              <a:rPr lang="zh-CN" altLang="en-US" dirty="0" smtClean="0"/>
              <a:t>内存泄漏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381460" y="508186"/>
            <a:ext cx="3930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optee_os/core/drivers/atc_spi/atc_spi.c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5" y="968264"/>
            <a:ext cx="4570925" cy="5530567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2123728" y="1961808"/>
            <a:ext cx="288032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953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779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开发遇到的问题：</a:t>
            </a:r>
            <a:r>
              <a:rPr lang="zh-CN" altLang="en-US" dirty="0"/>
              <a:t>内存泄漏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20" y="495010"/>
            <a:ext cx="7451445" cy="62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1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779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开发遇到的问题：</a:t>
            </a:r>
            <a:r>
              <a:rPr lang="zh-CN" altLang="en-US" dirty="0"/>
              <a:t>内存泄漏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102" y="424382"/>
            <a:ext cx="6073095" cy="637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4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6"/>
          <p:cNvSpPr txBox="1"/>
          <p:nvPr/>
        </p:nvSpPr>
        <p:spPr>
          <a:xfrm>
            <a:off x="2411760" y="2392432"/>
            <a:ext cx="5112568" cy="89255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方正正准黑简体" panose="02000000000000000000" pitchFamily="2" charset="-122"/>
                <a:ea typeface="方正正准黑简体" panose="02000000000000000000" pitchFamily="2" charset="-122"/>
                <a:sym typeface="Arial" panose="020B0604020202020204" pitchFamily="34" charset="0"/>
              </a:rPr>
              <a:t>感谢聆听 批评指导</a:t>
            </a:r>
            <a:endParaRPr lang="en-US" sz="4000" dirty="0">
              <a:solidFill>
                <a:schemeClr val="bg1"/>
              </a:solidFill>
              <a:latin typeface="方正正准黑简体" panose="02000000000000000000" pitchFamily="2" charset="-122"/>
              <a:ea typeface="方正正准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" name="矩形 1"/>
          <p:cNvSpPr>
            <a:spLocks noChangeArrowheads="1"/>
          </p:cNvSpPr>
          <p:nvPr/>
        </p:nvSpPr>
        <p:spPr bwMode="auto">
          <a:xfrm>
            <a:off x="-7938" y="2295525"/>
            <a:ext cx="9156701" cy="1289050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</p:spPr>
        <p:txBody>
          <a:bodyPr lIns="121920" tIns="60960" rIns="121920" bIns="60960"/>
          <a:lstStyle/>
          <a:p>
            <a:endParaRPr lang="zh-CN" altLang="en-US" sz="2400" dirty="0">
              <a:solidFill>
                <a:srgbClr val="0070C0"/>
              </a:solidFill>
              <a:latin typeface="Copperplate Gothic Bold" panose="020E0705020206020404" pitchFamily="34" charset="0"/>
              <a:ea typeface="微软雅黑" panose="020B0503020204020204" pitchFamily="34" charset="-122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/>
        </p:nvSpPr>
        <p:spPr bwMode="auto">
          <a:xfrm>
            <a:off x="3275856" y="2522795"/>
            <a:ext cx="5644852" cy="6318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50181" tIns="75091" rIns="150181" bIns="75091"/>
          <a:lstStyle/>
          <a:p>
            <a:pPr defTabSz="882650">
              <a:spcBef>
                <a:spcPct val="20000"/>
              </a:spcBef>
            </a:pPr>
            <a:r>
              <a:rPr lang="zh-CN" altLang="en-US" sz="4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谢谢</a:t>
            </a:r>
            <a:r>
              <a:rPr lang="zh-CN" altLang="en-US" sz="4000" dirty="0">
                <a:solidFill>
                  <a:schemeClr val="bg1"/>
                </a:solidFill>
                <a:latin typeface="Calibri" panose="020F0502020204030204" pitchFamily="34" charset="0"/>
              </a:rPr>
              <a:t>大家</a:t>
            </a:r>
          </a:p>
        </p:txBody>
      </p:sp>
      <p:grpSp>
        <p:nvGrpSpPr>
          <p:cNvPr id="9" name="组合 2"/>
          <p:cNvGrpSpPr/>
          <p:nvPr/>
        </p:nvGrpSpPr>
        <p:grpSpPr bwMode="auto">
          <a:xfrm>
            <a:off x="-7938" y="2154238"/>
            <a:ext cx="9150351" cy="107950"/>
            <a:chOff x="0" y="4795475"/>
            <a:chExt cx="4320000" cy="145246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0" y="4795475"/>
              <a:ext cx="4320000" cy="12816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0" y="4861689"/>
              <a:ext cx="4320000" cy="12816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0" y="4927905"/>
              <a:ext cx="4320000" cy="12816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48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TrustZone</a:t>
            </a:r>
            <a:r>
              <a:rPr lang="zh-CN" altLang="en-US" b="1" dirty="0"/>
              <a:t>介绍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7383" y="428679"/>
            <a:ext cx="2871470" cy="33718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US" altLang="zh-CN" sz="1600" b="1" dirty="0" err="1" smtClean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TrustZone</a:t>
            </a:r>
            <a:r>
              <a:rPr lang="zh-CN" altLang="en-US" sz="1600" b="1" dirty="0" smtClean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是什么？</a:t>
            </a:r>
            <a:endParaRPr lang="zh-CN" altLang="en-US" sz="1600" b="1" dirty="0">
              <a:solidFill>
                <a:schemeClr val="tx1"/>
              </a:solidFill>
              <a:latin typeface="+mj-ea"/>
              <a:ea typeface="+mj-ea"/>
              <a:cs typeface="+mj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2445" y="825212"/>
            <a:ext cx="8814833" cy="176805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600" dirty="0" err="1"/>
              <a:t>TrustZone</a:t>
            </a:r>
            <a:r>
              <a:rPr lang="zh-CN" altLang="en-US" sz="1600" dirty="0"/>
              <a:t>是</a:t>
            </a:r>
            <a:r>
              <a:rPr lang="en-US" altLang="zh-CN" sz="1600" dirty="0"/>
              <a:t>ARM</a:t>
            </a:r>
            <a:r>
              <a:rPr lang="zh-CN" altLang="en-US" sz="1600" dirty="0"/>
              <a:t>针对消费电子设备设计的一种硬件架构，其目的是为消费电子产品构建一个安全框架来抵御各种可能的攻击。</a:t>
            </a:r>
            <a:r>
              <a:rPr lang="en-US" altLang="zh-CN" sz="1600" dirty="0" err="1"/>
              <a:t>TrustZone</a:t>
            </a:r>
            <a:r>
              <a:rPr lang="zh-CN" altLang="en-US" sz="1600" dirty="0"/>
              <a:t>在概念上将</a:t>
            </a:r>
            <a:r>
              <a:rPr lang="en-US" altLang="zh-CN" sz="1600" dirty="0" err="1"/>
              <a:t>SoC</a:t>
            </a:r>
            <a:r>
              <a:rPr lang="zh-CN" altLang="en-US" sz="1600" dirty="0"/>
              <a:t>的硬件和软件资源划分为安全</a:t>
            </a:r>
            <a:r>
              <a:rPr lang="en-US" altLang="zh-CN" sz="1600" dirty="0"/>
              <a:t>(Secure World)</a:t>
            </a:r>
            <a:r>
              <a:rPr lang="zh-CN" altLang="en-US" sz="1600" dirty="0"/>
              <a:t>和非安全</a:t>
            </a:r>
            <a:r>
              <a:rPr lang="en-US" altLang="zh-CN" sz="1600" dirty="0"/>
              <a:t>(Normal World)</a:t>
            </a:r>
            <a:r>
              <a:rPr lang="zh-CN" altLang="en-US" sz="1600" dirty="0"/>
              <a:t>两个世界，所有需要保密的操作在安全世界执行（如指纹识别、密码处理、数据加解密、安全认证等），其余操作在非安全世界执行（如用户操作系统、各种应用程序等），安全世界和非安全世界通过一个名为</a:t>
            </a:r>
            <a:r>
              <a:rPr lang="en-US" altLang="zh-CN" sz="1600" dirty="0"/>
              <a:t>Monitor Mode</a:t>
            </a:r>
            <a:r>
              <a:rPr lang="zh-CN" altLang="en-US" sz="1600" dirty="0"/>
              <a:t>的模式进行</a:t>
            </a:r>
            <a:r>
              <a:rPr lang="zh-CN" altLang="en-US" sz="1600" dirty="0" smtClean="0"/>
              <a:t>转换。</a:t>
            </a:r>
            <a:endParaRPr lang="en-US" altLang="zh-CN" sz="1600" dirty="0" smtClean="0"/>
          </a:p>
        </p:txBody>
      </p:sp>
      <p:pic>
        <p:nvPicPr>
          <p:cNvPr id="1026" name="Picture 2" descr="https://img-blog.csdnimg.cn/20200809112907169.png?x-oss-process=image/watermark,type_ZmFuZ3poZW5naGVpdGk,shadow_10,text_aHR0cHM6Ly9ibG9nLmNzZG4ubmV0L2d1eW9uZ3FpYW5neA==,size_16,color_FFFFFF,t_7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83" y="2851952"/>
            <a:ext cx="51054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5736216" y="2492896"/>
            <a:ext cx="328106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处理器架构上，</a:t>
            </a:r>
            <a:r>
              <a:rPr lang="en-US" altLang="zh-CN" sz="1600" dirty="0" err="1"/>
              <a:t>TrustZone</a:t>
            </a:r>
            <a:r>
              <a:rPr lang="zh-CN" altLang="en-US" sz="1600" dirty="0"/>
              <a:t>将每个物理核虚拟为两个核，一个非安全核（</a:t>
            </a:r>
            <a:r>
              <a:rPr lang="en-US" altLang="zh-CN" sz="1600" dirty="0"/>
              <a:t>Non-secure Core, NS Core</a:t>
            </a:r>
            <a:r>
              <a:rPr lang="zh-CN" altLang="en-US" sz="1600" dirty="0"/>
              <a:t>），运行非安全世界的代码；和另一个安全核（</a:t>
            </a:r>
            <a:r>
              <a:rPr lang="en-US" altLang="zh-CN" sz="1600" dirty="0"/>
              <a:t>Secure Core</a:t>
            </a:r>
            <a:r>
              <a:rPr lang="zh-CN" altLang="en-US" sz="1600" dirty="0"/>
              <a:t>），运行安全世界的代码。两个虚拟的核以基于时间片的方式运行，根据需要实时占用物理核，并通过</a:t>
            </a:r>
            <a:r>
              <a:rPr lang="en-US" altLang="zh-CN" sz="1600" dirty="0"/>
              <a:t>Monitor Mode</a:t>
            </a:r>
            <a:r>
              <a:rPr lang="zh-CN" altLang="en-US" sz="1600" dirty="0"/>
              <a:t>在安全世界和非安全世界之间切换，类似同一</a:t>
            </a:r>
            <a:r>
              <a:rPr lang="en-US" altLang="zh-CN" sz="1600" dirty="0"/>
              <a:t>CPU</a:t>
            </a:r>
            <a:r>
              <a:rPr lang="zh-CN" altLang="en-US" sz="1600" dirty="0"/>
              <a:t>下的多应用程序环境，不同的是多应用程序环境下操作系统实现的是进程间切换，而</a:t>
            </a:r>
            <a:r>
              <a:rPr lang="en-US" altLang="zh-CN" sz="1600" dirty="0" err="1"/>
              <a:t>Trustzone</a:t>
            </a:r>
            <a:r>
              <a:rPr lang="zh-CN" altLang="en-US" sz="1600" dirty="0"/>
              <a:t>下的</a:t>
            </a:r>
            <a:r>
              <a:rPr lang="en-US" altLang="zh-CN" sz="1600" dirty="0"/>
              <a:t>Monitor Mode</a:t>
            </a:r>
            <a:r>
              <a:rPr lang="zh-CN" altLang="en-US" sz="1600" dirty="0"/>
              <a:t>实现了同一</a:t>
            </a:r>
            <a:r>
              <a:rPr lang="en-US" altLang="zh-CN" sz="1600" dirty="0"/>
              <a:t>CPU</a:t>
            </a:r>
            <a:r>
              <a:rPr lang="zh-CN" altLang="en-US" sz="1600" dirty="0"/>
              <a:t>上两个操作系统间的切换</a:t>
            </a:r>
            <a:r>
              <a:rPr lang="zh-CN" altLang="en-US" sz="1600" dirty="0" smtClean="0"/>
              <a:t>。</a:t>
            </a:r>
            <a:endParaRPr lang="zh-CN" alt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48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TrustZone</a:t>
            </a:r>
            <a:r>
              <a:rPr lang="zh-CN" altLang="en-US" b="1" dirty="0"/>
              <a:t>介绍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921" y="476672"/>
            <a:ext cx="8814833" cy="3715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/>
              <a:t>ARM</a:t>
            </a:r>
            <a:r>
              <a:rPr lang="zh-CN" altLang="en-US" dirty="0"/>
              <a:t>官网对</a:t>
            </a:r>
            <a:r>
              <a:rPr lang="en-US" altLang="zh-CN" dirty="0" err="1"/>
              <a:t>TrustZone</a:t>
            </a:r>
            <a:r>
              <a:rPr lang="zh-CN" altLang="en-US" dirty="0"/>
              <a:t>介绍的应用示意图</a:t>
            </a:r>
            <a:endParaRPr lang="en-US" altLang="zh-CN" dirty="0" smtClean="0"/>
          </a:p>
        </p:txBody>
      </p:sp>
      <p:pic>
        <p:nvPicPr>
          <p:cNvPr id="2050" name="Picture 2" descr="https://img-blog.csdnimg.cn/20200809113004303.png?x-oss-process=image/watermark,type_ZmFuZ3poZW5naGVpdGk,shadow_10,text_aHR0cHM6Ly9ibG9nLmNzZG4ubmV0L2d1eW9uZ3FpYW5neA==,size_16,color_FFFFFF,t_7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05" y="979247"/>
            <a:ext cx="7776864" cy="547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72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48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TrustZone</a:t>
            </a:r>
            <a:r>
              <a:rPr lang="zh-CN" altLang="en-US" b="1" dirty="0"/>
              <a:t>介绍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1663" y="486504"/>
            <a:ext cx="2871470" cy="33718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US" altLang="zh-CN" sz="16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  <a:cs typeface="+mj-ea"/>
              </a:rPr>
              <a:t>OP-TEE</a:t>
            </a:r>
            <a:r>
              <a:rPr lang="zh-CN" altLang="en-US" sz="16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  <a:cs typeface="+mj-ea"/>
              </a:rPr>
              <a:t>介绍</a:t>
            </a:r>
            <a:endParaRPr lang="zh-CN" altLang="en-US" sz="1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  <a:cs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20170" y="857232"/>
            <a:ext cx="828092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OP-TEE</a:t>
            </a:r>
            <a:r>
              <a:rPr lang="en-US" altLang="zh-CN" sz="1600" dirty="0"/>
              <a:t> </a:t>
            </a:r>
            <a:r>
              <a:rPr lang="zh-CN" altLang="en-US" sz="1600" dirty="0"/>
              <a:t>是一个开源工程，完整的实现了一个可信执行环境。 主要包括 </a:t>
            </a:r>
            <a:r>
              <a:rPr lang="en-US" altLang="zh-CN" sz="1600" dirty="0"/>
              <a:t>Secure world OS</a:t>
            </a:r>
            <a:r>
              <a:rPr lang="zh-CN" altLang="en-US" sz="1600" dirty="0"/>
              <a:t>（</a:t>
            </a:r>
            <a:r>
              <a:rPr lang="en-US" altLang="zh-CN" sz="1600" dirty="0" err="1"/>
              <a:t>optee_os</a:t>
            </a:r>
            <a:r>
              <a:rPr lang="zh-CN" altLang="en-US" sz="1600" dirty="0"/>
              <a:t>）、</a:t>
            </a:r>
            <a:r>
              <a:rPr lang="en-US" altLang="zh-CN" sz="1600" dirty="0"/>
              <a:t>normal world client</a:t>
            </a:r>
            <a:r>
              <a:rPr lang="zh-CN" altLang="en-US" sz="1600" dirty="0"/>
              <a:t>（</a:t>
            </a:r>
            <a:r>
              <a:rPr lang="en-US" altLang="zh-CN" sz="1600" dirty="0" err="1"/>
              <a:t>optee_client</a:t>
            </a:r>
            <a:r>
              <a:rPr lang="zh-CN" altLang="en-US" sz="1600" dirty="0"/>
              <a:t>）、</a:t>
            </a:r>
            <a:r>
              <a:rPr lang="en-US" altLang="zh-CN" sz="1600" dirty="0"/>
              <a:t>test suite</a:t>
            </a:r>
            <a:r>
              <a:rPr lang="zh-CN" altLang="en-US" sz="1600" dirty="0"/>
              <a:t>（</a:t>
            </a:r>
            <a:r>
              <a:rPr lang="en-US" altLang="zh-CN" sz="1600" dirty="0" err="1"/>
              <a:t>optee_test</a:t>
            </a:r>
            <a:r>
              <a:rPr lang="en-US" altLang="zh-CN" sz="1600" dirty="0"/>
              <a:t>/</a:t>
            </a:r>
            <a:r>
              <a:rPr lang="en-US" altLang="zh-CN" sz="1600" dirty="0" err="1"/>
              <a:t>xtest</a:t>
            </a:r>
            <a:r>
              <a:rPr lang="zh-CN" altLang="en-US" sz="1600" dirty="0"/>
              <a:t>）以及 </a:t>
            </a:r>
            <a:r>
              <a:rPr lang="en-US" altLang="zh-CN" sz="1600" dirty="0"/>
              <a:t>Linux </a:t>
            </a:r>
            <a:r>
              <a:rPr lang="zh-CN" altLang="en-US" sz="1600" dirty="0"/>
              <a:t>驱动部分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endParaRPr lang="zh-CN" altLang="en-US" sz="1600" dirty="0"/>
          </a:p>
          <a:p>
            <a:r>
              <a:rPr lang="en-US" altLang="zh-CN" sz="1600" dirty="0"/>
              <a:t>OP-TEE </a:t>
            </a:r>
            <a:r>
              <a:rPr lang="zh-CN" altLang="en-US" sz="1600" dirty="0"/>
              <a:t>的全称是 </a:t>
            </a:r>
            <a:r>
              <a:rPr lang="en-US" altLang="zh-CN" sz="1600" dirty="0"/>
              <a:t>Open-source Portable Trusted Execution Environment</a:t>
            </a:r>
            <a:r>
              <a:rPr lang="zh-CN" altLang="en-US" sz="1600" dirty="0"/>
              <a:t>，其中 </a:t>
            </a:r>
            <a:r>
              <a:rPr lang="en-US" altLang="zh-CN" sz="1600" dirty="0"/>
              <a:t>TEE</a:t>
            </a:r>
            <a:r>
              <a:rPr lang="zh-CN" altLang="en-US" sz="1600" dirty="0"/>
              <a:t>（可信执行环境）是基于 </a:t>
            </a:r>
            <a:r>
              <a:rPr lang="en-US" altLang="zh-CN" sz="1600" dirty="0" err="1"/>
              <a:t>trustzone</a:t>
            </a:r>
            <a:r>
              <a:rPr lang="en-US" altLang="zh-CN" sz="1600" dirty="0"/>
              <a:t> </a:t>
            </a:r>
            <a:r>
              <a:rPr lang="zh-CN" altLang="en-US" sz="1600" dirty="0"/>
              <a:t>技术搭建的安全执行环境。该项目最初由意法半导体（</a:t>
            </a:r>
            <a:r>
              <a:rPr lang="en-US" altLang="zh-CN" sz="1600" dirty="0"/>
              <a:t>ST</a:t>
            </a:r>
            <a:r>
              <a:rPr lang="zh-CN" altLang="en-US" sz="1600" dirty="0"/>
              <a:t>）和爱立信发起，是一个专门的解决方案，后来由意法半导体拥有和维护。</a:t>
            </a:r>
            <a:r>
              <a:rPr lang="en-US" altLang="zh-CN" sz="1600" dirty="0"/>
              <a:t>2014</a:t>
            </a:r>
            <a:r>
              <a:rPr lang="zh-CN" altLang="en-US" sz="1600" dirty="0"/>
              <a:t>年，</a:t>
            </a:r>
            <a:r>
              <a:rPr lang="en-US" altLang="zh-CN" sz="1600" dirty="0" err="1"/>
              <a:t>Linaro</a:t>
            </a:r>
            <a:r>
              <a:rPr lang="en-US" altLang="zh-CN" sz="1600" dirty="0"/>
              <a:t> </a:t>
            </a:r>
            <a:r>
              <a:rPr lang="zh-CN" altLang="en-US" sz="1600" dirty="0"/>
              <a:t>开始与意法半导体合作，逐步将这个专有的 </a:t>
            </a:r>
            <a:r>
              <a:rPr lang="en-US" altLang="zh-CN" sz="1600" dirty="0"/>
              <a:t>TEE </a:t>
            </a:r>
            <a:r>
              <a:rPr lang="zh-CN" altLang="en-US" sz="1600" dirty="0"/>
              <a:t>解决方案转换成一个开源的 </a:t>
            </a:r>
            <a:r>
              <a:rPr lang="en-US" altLang="zh-CN" sz="1600" dirty="0"/>
              <a:t>TEE </a:t>
            </a:r>
            <a:r>
              <a:rPr lang="zh-CN" altLang="en-US" sz="1600" dirty="0"/>
              <a:t>解决方案。</a:t>
            </a:r>
          </a:p>
          <a:p>
            <a:r>
              <a:rPr lang="en-US" altLang="zh-CN" sz="1600" dirty="0"/>
              <a:t>ARM </a:t>
            </a:r>
            <a:r>
              <a:rPr lang="zh-CN" altLang="en-US" sz="1600" dirty="0"/>
              <a:t>公司提出的 </a:t>
            </a:r>
            <a:r>
              <a:rPr lang="en-US" altLang="zh-CN" sz="1600" dirty="0" err="1"/>
              <a:t>trustzone</a:t>
            </a:r>
            <a:r>
              <a:rPr lang="en-US" altLang="zh-CN" sz="1600" dirty="0"/>
              <a:t> </a:t>
            </a:r>
            <a:r>
              <a:rPr lang="zh-CN" altLang="en-US" sz="1600" dirty="0"/>
              <a:t>技术是用一根安全总线（称为 </a:t>
            </a:r>
            <a:r>
              <a:rPr lang="en-US" altLang="zh-CN" sz="1600" dirty="0"/>
              <a:t>NS </a:t>
            </a:r>
            <a:r>
              <a:rPr lang="zh-CN" altLang="en-US" sz="1600" dirty="0"/>
              <a:t>位）来判断系统当前处于 </a:t>
            </a:r>
            <a:r>
              <a:rPr lang="en-US" altLang="zh-CN" sz="1600" dirty="0"/>
              <a:t>secure world </a:t>
            </a:r>
            <a:r>
              <a:rPr lang="zh-CN" altLang="en-US" sz="1600" dirty="0"/>
              <a:t>还是 </a:t>
            </a:r>
            <a:r>
              <a:rPr lang="en-US" altLang="zh-CN" sz="1600" dirty="0"/>
              <a:t>non-secure world </a:t>
            </a:r>
            <a:r>
              <a:rPr lang="zh-CN" altLang="en-US" sz="1600" dirty="0"/>
              <a:t>状态，状态的切换由 </a:t>
            </a:r>
            <a:r>
              <a:rPr lang="en-US" altLang="zh-CN" sz="1600" dirty="0"/>
              <a:t>ATF</a:t>
            </a:r>
            <a:r>
              <a:rPr lang="zh-CN" altLang="en-US" sz="1600" dirty="0"/>
              <a:t>（</a:t>
            </a:r>
            <a:r>
              <a:rPr lang="en-US" altLang="zh-CN" sz="1600" dirty="0"/>
              <a:t>ARM Trusted Firmware</a:t>
            </a:r>
            <a:r>
              <a:rPr lang="zh-CN" altLang="en-US" sz="1600" dirty="0"/>
              <a:t>）来完成。</a:t>
            </a:r>
          </a:p>
        </p:txBody>
      </p:sp>
      <p:pic>
        <p:nvPicPr>
          <p:cNvPr id="3074" name="Picture 2" descr="https://static.getiot.tech/optee-trustzone-secure-world.jpg#cent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401" y="3501008"/>
            <a:ext cx="5306884" cy="3001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48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安全芯片</a:t>
            </a:r>
            <a:r>
              <a:rPr lang="en-US" altLang="zh-CN" b="1" dirty="0"/>
              <a:t>TA100</a:t>
            </a:r>
            <a:r>
              <a:rPr lang="zh-CN" altLang="en-US" b="1" dirty="0"/>
              <a:t>介绍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1520" y="444689"/>
            <a:ext cx="2871470" cy="33718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US" altLang="zh-CN" sz="16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  <a:cs typeface="+mj-ea"/>
              </a:rPr>
              <a:t>TA100</a:t>
            </a:r>
            <a:r>
              <a:rPr lang="zh-CN" altLang="en-US" sz="16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  <a:cs typeface="+mj-ea"/>
              </a:rPr>
              <a:t>是什么？</a:t>
            </a:r>
            <a:endParaRPr lang="zh-CN" altLang="en-US" sz="1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  <a:cs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51520" y="857231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TA100</a:t>
            </a:r>
            <a:r>
              <a:rPr lang="zh-CN" altLang="en-US" sz="1600" dirty="0"/>
              <a:t>安全设备与主机</a:t>
            </a:r>
            <a:r>
              <a:rPr lang="en-US" altLang="zh-CN" sz="1600" dirty="0"/>
              <a:t>MCU</a:t>
            </a:r>
            <a:r>
              <a:rPr lang="zh-CN" altLang="en-US" sz="1600" dirty="0"/>
              <a:t>进行接口连接，</a:t>
            </a:r>
            <a:r>
              <a:rPr lang="zh-CN" altLang="en-US" sz="1600" dirty="0" smtClean="0"/>
              <a:t>提供固化的</a:t>
            </a:r>
            <a:r>
              <a:rPr lang="zh-CN" altLang="en-US" sz="1600" dirty="0"/>
              <a:t>信任根，具备对称和非对称计算能力，以促进在汽车或工业系统中实现多种安全相关功能。</a:t>
            </a:r>
          </a:p>
        </p:txBody>
      </p:sp>
      <p:sp>
        <p:nvSpPr>
          <p:cNvPr id="8" name="矩形 7"/>
          <p:cNvSpPr/>
          <p:nvPr/>
        </p:nvSpPr>
        <p:spPr>
          <a:xfrm>
            <a:off x="251520" y="1730436"/>
            <a:ext cx="2871470" cy="33718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US" altLang="zh-CN" sz="16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  <a:cs typeface="+mj-ea"/>
              </a:rPr>
              <a:t>TA100</a:t>
            </a:r>
            <a:r>
              <a:rPr lang="zh-CN" altLang="en-US" sz="16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  <a:cs typeface="+mj-ea"/>
              </a:rPr>
              <a:t>主要功能？</a:t>
            </a:r>
            <a:endParaRPr lang="zh-CN" altLang="en-US" sz="1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  <a:cs typeface="+mj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51520" y="2213282"/>
            <a:ext cx="48245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加密和解密功能：</a:t>
            </a:r>
            <a:r>
              <a:rPr lang="zh-CN" altLang="en-US" sz="1600" dirty="0"/>
              <a:t> 安全芯片可能提供硬件级别的加密和解密功能，用于保护数据的安全传输和存储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endParaRPr lang="zh-CN" altLang="en-US" sz="1600" dirty="0"/>
          </a:p>
          <a:p>
            <a:r>
              <a:rPr lang="zh-CN" altLang="en-US" sz="1600" b="1" dirty="0"/>
              <a:t>安全认证：</a:t>
            </a:r>
            <a:r>
              <a:rPr lang="zh-CN" altLang="en-US" sz="1600" dirty="0"/>
              <a:t> 提供安全身份验证功能，例如支持安全的身份验证协议、安全启动等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endParaRPr lang="zh-CN" altLang="en-US" sz="1600" dirty="0"/>
          </a:p>
          <a:p>
            <a:r>
              <a:rPr lang="zh-CN" altLang="en-US" sz="1600" b="1" dirty="0"/>
              <a:t>安全存储：</a:t>
            </a:r>
            <a:r>
              <a:rPr lang="zh-CN" altLang="en-US" sz="1600" dirty="0"/>
              <a:t> 可以提供安全存储区域，用于存储加密密钥、证书等敏感信息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endParaRPr lang="zh-CN" altLang="en-US" sz="1600" dirty="0"/>
          </a:p>
          <a:p>
            <a:r>
              <a:rPr lang="zh-CN" altLang="en-US" sz="1600" b="1" dirty="0"/>
              <a:t>硬件安全隔离：</a:t>
            </a:r>
            <a:r>
              <a:rPr lang="zh-CN" altLang="en-US" sz="1600" dirty="0"/>
              <a:t> 支持硬件级别的安全隔离，防止恶意攻击和侧信道攻击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endParaRPr lang="en-US" altLang="zh-CN" sz="1600" dirty="0" smtClean="0"/>
          </a:p>
          <a:p>
            <a:r>
              <a:rPr lang="zh-CN" altLang="en-US" sz="1600" dirty="0" smtClean="0"/>
              <a:t>这些</a:t>
            </a:r>
            <a:r>
              <a:rPr lang="zh-CN" altLang="en-US" sz="1600" dirty="0"/>
              <a:t>功能可以帮助确保设备和系统的安全性，防止数据泄露、黑客攻击和未授权访问等安全风险。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136" y="2326303"/>
            <a:ext cx="2349921" cy="289646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698319" y="1822247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/>
              <a:t>硬件外观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49745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48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安全芯片</a:t>
            </a:r>
            <a:r>
              <a:rPr lang="en-US" altLang="zh-CN" b="1" dirty="0"/>
              <a:t>TA100</a:t>
            </a:r>
            <a:r>
              <a:rPr lang="zh-CN" altLang="en-US" b="1" dirty="0"/>
              <a:t>介绍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508104" y="1628800"/>
            <a:ext cx="363589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/>
              <a:t>Key</a:t>
            </a:r>
            <a:r>
              <a:rPr lang="zh-CN" altLang="zh-CN" sz="1200" b="1" dirty="0"/>
              <a:t>属性</a:t>
            </a:r>
            <a:r>
              <a:rPr lang="zh-CN" altLang="zh-CN" sz="1200" b="1" dirty="0" smtClean="0"/>
              <a:t>说明</a:t>
            </a:r>
            <a:endParaRPr lang="en-US" altLang="zh-CN" sz="1200" b="1" dirty="0" smtClean="0"/>
          </a:p>
          <a:p>
            <a:endParaRPr lang="zh-CN" altLang="zh-CN" sz="1200" b="1" dirty="0"/>
          </a:p>
          <a:p>
            <a:r>
              <a:rPr lang="en-US" altLang="zh-CN" sz="1200" dirty="0"/>
              <a:t>Usage/read/write </a:t>
            </a:r>
            <a:r>
              <a:rPr lang="en-US" altLang="zh-CN" sz="1200" dirty="0" err="1"/>
              <a:t>key|perm</a:t>
            </a:r>
            <a:r>
              <a:rPr lang="en-US" altLang="zh-CN" sz="1200" dirty="0"/>
              <a:t> property</a:t>
            </a:r>
            <a:r>
              <a:rPr lang="zh-CN" altLang="zh-CN" sz="1200" dirty="0"/>
              <a:t>含义和作用</a:t>
            </a:r>
          </a:p>
          <a:p>
            <a:pPr lvl="0"/>
            <a:r>
              <a:rPr lang="en-US" altLang="zh-CN" sz="1200" dirty="0"/>
              <a:t>Property</a:t>
            </a:r>
            <a:r>
              <a:rPr lang="zh-CN" altLang="zh-CN" sz="1200" dirty="0"/>
              <a:t>中定义的</a:t>
            </a:r>
            <a:r>
              <a:rPr lang="en-US" altLang="zh-CN" sz="1200" dirty="0" err="1"/>
              <a:t>GrantedRights</a:t>
            </a:r>
            <a:r>
              <a:rPr lang="en-US" altLang="zh-CN" sz="1200" dirty="0"/>
              <a:t> </a:t>
            </a:r>
            <a:r>
              <a:rPr lang="zh-CN" altLang="zh-CN" sz="1200" dirty="0"/>
              <a:t>代表可以授权其他</a:t>
            </a:r>
            <a:r>
              <a:rPr lang="en-US" altLang="zh-CN" sz="1200" dirty="0"/>
              <a:t>Key</a:t>
            </a:r>
            <a:r>
              <a:rPr lang="zh-CN" altLang="zh-CN" sz="1200" dirty="0"/>
              <a:t>的等级，等级越高权限越大，等级高的可以修改小</a:t>
            </a:r>
            <a:r>
              <a:rPr lang="zh-CN" altLang="zh-CN" sz="1200" dirty="0" smtClean="0"/>
              <a:t>的。</a:t>
            </a:r>
            <a:endParaRPr lang="en-US" altLang="zh-CN" sz="1200" dirty="0" smtClean="0"/>
          </a:p>
          <a:p>
            <a:pPr lvl="0"/>
            <a:endParaRPr lang="zh-CN" altLang="zh-CN" sz="1200" dirty="0"/>
          </a:p>
          <a:p>
            <a:pPr lvl="0"/>
            <a:r>
              <a:rPr lang="en-US" altLang="zh-CN" sz="1200" dirty="0"/>
              <a:t>Usage/read/write key</a:t>
            </a:r>
            <a:r>
              <a:rPr lang="zh-CN" altLang="zh-CN" sz="1200" dirty="0"/>
              <a:t>后面的数字代表需要授权</a:t>
            </a:r>
            <a:r>
              <a:rPr lang="en-US" altLang="zh-CN" sz="1200" dirty="0"/>
              <a:t>key </a:t>
            </a:r>
            <a:r>
              <a:rPr lang="en-US" altLang="zh-CN" sz="1200" dirty="0" err="1"/>
              <a:t>auth</a:t>
            </a:r>
            <a:r>
              <a:rPr lang="en-US" altLang="zh-CN" sz="1200" dirty="0"/>
              <a:t> session</a:t>
            </a:r>
            <a:r>
              <a:rPr lang="zh-CN" altLang="zh-CN" sz="1200" dirty="0"/>
              <a:t>才能</a:t>
            </a:r>
            <a:r>
              <a:rPr lang="zh-CN" altLang="zh-CN" sz="1200" dirty="0" smtClean="0"/>
              <a:t>操作</a:t>
            </a:r>
            <a:endParaRPr lang="en-US" altLang="zh-CN" sz="1200" dirty="0" smtClean="0"/>
          </a:p>
          <a:p>
            <a:pPr lvl="0"/>
            <a:endParaRPr lang="zh-CN" altLang="zh-CN" sz="1200" dirty="0"/>
          </a:p>
          <a:p>
            <a:r>
              <a:rPr lang="en-US" altLang="zh-CN" sz="1200" dirty="0"/>
              <a:t>Usage/read/write perm </a:t>
            </a:r>
            <a:r>
              <a:rPr lang="zh-CN" altLang="zh-CN" sz="1200" dirty="0"/>
              <a:t>如果</a:t>
            </a:r>
            <a:r>
              <a:rPr lang="en-US" altLang="zh-CN" sz="1200" dirty="0"/>
              <a:t>Never</a:t>
            </a:r>
            <a:r>
              <a:rPr lang="zh-CN" altLang="zh-CN" sz="1200" dirty="0"/>
              <a:t>对应的无法操作，</a:t>
            </a:r>
            <a:r>
              <a:rPr lang="en-US" altLang="zh-CN" sz="1200" dirty="0"/>
              <a:t>always</a:t>
            </a:r>
            <a:r>
              <a:rPr lang="zh-CN" altLang="zh-CN" sz="1200" dirty="0"/>
              <a:t>表示不需要</a:t>
            </a:r>
            <a:r>
              <a:rPr lang="en-US" altLang="zh-CN" sz="1200" dirty="0" err="1"/>
              <a:t>auth</a:t>
            </a:r>
            <a:r>
              <a:rPr lang="en-US" altLang="zh-CN" sz="1200" dirty="0"/>
              <a:t> session</a:t>
            </a:r>
            <a:r>
              <a:rPr lang="zh-CN" altLang="zh-CN" sz="1200" dirty="0"/>
              <a:t>，无视</a:t>
            </a:r>
            <a:r>
              <a:rPr lang="en-US" altLang="zh-CN" sz="1200" dirty="0"/>
              <a:t>key</a:t>
            </a:r>
            <a:r>
              <a:rPr lang="zh-CN" altLang="zh-CN" sz="1200" dirty="0"/>
              <a:t>后面的值。如果是</a:t>
            </a:r>
            <a:r>
              <a:rPr lang="en-US" altLang="zh-CN" sz="1200" dirty="0" err="1"/>
              <a:t>Auth</a:t>
            </a:r>
            <a:r>
              <a:rPr lang="zh-CN" altLang="zh-CN" sz="1200" dirty="0"/>
              <a:t>表示必须授权大于等于</a:t>
            </a:r>
            <a:r>
              <a:rPr lang="en-US" altLang="zh-CN" sz="1200" dirty="0"/>
              <a:t>key</a:t>
            </a:r>
            <a:r>
              <a:rPr lang="zh-CN" altLang="zh-CN" sz="1200" dirty="0"/>
              <a:t>后面值的</a:t>
            </a:r>
            <a:r>
              <a:rPr lang="en-US" altLang="zh-CN" sz="1200" dirty="0"/>
              <a:t>key</a:t>
            </a:r>
            <a:r>
              <a:rPr lang="zh-CN" altLang="zh-CN" sz="1200" dirty="0"/>
              <a:t>授权，</a:t>
            </a:r>
            <a:r>
              <a:rPr lang="en-US" altLang="zh-CN" sz="1200" dirty="0"/>
              <a:t>Rights</a:t>
            </a:r>
            <a:r>
              <a:rPr lang="zh-CN" altLang="zh-CN" sz="1200" dirty="0"/>
              <a:t>表示如果自己的权限与</a:t>
            </a:r>
            <a:r>
              <a:rPr lang="en-US" altLang="zh-CN" sz="1200" dirty="0"/>
              <a:t>key</a:t>
            </a:r>
            <a:r>
              <a:rPr lang="zh-CN" altLang="zh-CN" sz="1200" dirty="0"/>
              <a:t>后面值相同不需要授权，否则需要授权。</a:t>
            </a:r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834958"/>
            <a:ext cx="5242583" cy="446625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68440" y="422561"/>
            <a:ext cx="1107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KEY</a:t>
            </a:r>
            <a:r>
              <a:rPr lang="zh-CN" altLang="en-US" sz="1600" dirty="0" smtClean="0"/>
              <a:t>的配置</a:t>
            </a:r>
            <a:endParaRPr lang="zh-CN" altLang="en-US" sz="160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09" y="5200270"/>
            <a:ext cx="5253655" cy="165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0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843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24MM </a:t>
            </a:r>
            <a:r>
              <a:rPr lang="en-US" altLang="zh-CN" b="1" dirty="0" err="1"/>
              <a:t>SecurityIC</a:t>
            </a:r>
            <a:r>
              <a:rPr lang="zh-CN" altLang="en-US" b="1" dirty="0"/>
              <a:t>架构方案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1341415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548680"/>
            <a:ext cx="5023244" cy="585775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750646" y="5653561"/>
            <a:ext cx="1008112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4715" y="2924944"/>
            <a:ext cx="3738232" cy="256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43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48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开发流程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596" y="857232"/>
            <a:ext cx="807249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en-US" altLang="zh-CN" sz="1200" dirty="0"/>
          </a:p>
          <a:p>
            <a:pPr marL="228600" indent="-228600"/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>
            <a:off x="428596" y="857232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133418" y="3244334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 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276" y="1180397"/>
            <a:ext cx="7868748" cy="419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12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fdd26696-2bdd-490e-b19e-7f0818734e18"/>
  <p:tag name="COMMONDATA" val="eyJoZGlkIjoiY2VhOTM4YmE0OWU3MWFiOWUyZDkwZmQxZWM0ZDYxN2YifQ=="/>
</p:tagLst>
</file>

<file path=ppt/theme/theme1.xml><?xml version="1.0" encoding="utf-8"?>
<a:theme xmlns:a="http://schemas.openxmlformats.org/drawingml/2006/main" name="扬州航盛PPT标准化模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扬州航盛PPT标准化模版</Template>
  <TotalTime>5805</TotalTime>
  <Words>1754</Words>
  <Application>Microsoft Office PowerPoint</Application>
  <PresentationFormat>全屏显示(4:3)</PresentationFormat>
  <Paragraphs>483</Paragraphs>
  <Slides>26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PingFang SC</vt:lpstr>
      <vt:lpstr>方正正准黑简体</vt:lpstr>
      <vt:lpstr>黑体</vt:lpstr>
      <vt:lpstr>宋体</vt:lpstr>
      <vt:lpstr>微软雅黑</vt:lpstr>
      <vt:lpstr>Arial</vt:lpstr>
      <vt:lpstr>Calibri</vt:lpstr>
      <vt:lpstr>Consolas</vt:lpstr>
      <vt:lpstr>Copperplate Gothic Bold</vt:lpstr>
      <vt:lpstr>Times New Roman</vt:lpstr>
      <vt:lpstr>扬州航盛PPT标准化模版</vt:lpstr>
      <vt:lpstr>包装程序外壳对象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liqinwen</dc:creator>
  <cp:lastModifiedBy>Microsoft 帐户</cp:lastModifiedBy>
  <cp:revision>757</cp:revision>
  <dcterms:created xsi:type="dcterms:W3CDTF">2016-10-24T03:51:00Z</dcterms:created>
  <dcterms:modified xsi:type="dcterms:W3CDTF">2023-12-28T02:33:10Z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988AFF4B3A94447EB99DD844881706E9_12</vt:lpwstr>
  </property>
</Properties>
</file>